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2" r:id="rId4"/>
    <p:sldId id="263" r:id="rId5"/>
    <p:sldId id="264" r:id="rId6"/>
    <p:sldId id="265" r:id="rId7"/>
    <p:sldId id="266" r:id="rId8"/>
    <p:sldId id="267" r:id="rId9"/>
    <p:sldId id="268" r:id="rId10"/>
    <p:sldId id="260" r:id="rId11"/>
    <p:sldId id="259" r:id="rId12"/>
    <p:sldId id="257" r:id="rId1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83A64D-7C04-A191-1863-59260A30DFC9}" v="232" dt="2025-04-07T20:56:52.439"/>
    <p1510:client id="{F4415F08-1ECB-CB00-0122-DD6B55D5389A}" v="358" dt="2025-04-06T20:49:41.7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0" autoAdjust="0"/>
    <p:restoredTop sz="94660"/>
  </p:normalViewPr>
  <p:slideViewPr>
    <p:cSldViewPr snapToGrid="0">
      <p:cViewPr varScale="1">
        <p:scale>
          <a:sx n="90" d="100"/>
          <a:sy n="90" d="100"/>
        </p:scale>
        <p:origin x="38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04/05/2025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88191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04/05/2025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541863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04/05/2025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215096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0771E8B-6CA5-40B2-8038-0E112F3DAC1C}" type="datetimeFigureOut">
              <a:rPr lang="es-ES" smtClean="0"/>
              <a:t>04/05/2025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39817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40771E8B-6CA5-40B2-8038-0E112F3DAC1C}" type="datetimeFigureOut">
              <a:rPr lang="es-ES" smtClean="0"/>
              <a:t>04/05/2025</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2339700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40771E8B-6CA5-40B2-8038-0E112F3DAC1C}" type="datetimeFigureOut">
              <a:rPr lang="es-ES" smtClean="0"/>
              <a:t>04/05/2025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979029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40771E8B-6CA5-40B2-8038-0E112F3DAC1C}" type="datetimeFigureOut">
              <a:rPr lang="es-ES" smtClean="0"/>
              <a:t>04/05/2025</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752394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40771E8B-6CA5-40B2-8038-0E112F3DAC1C}" type="datetimeFigureOut">
              <a:rPr lang="es-ES" smtClean="0"/>
              <a:t>04/05/2025</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30658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0771E8B-6CA5-40B2-8038-0E112F3DAC1C}" type="datetimeFigureOut">
              <a:rPr lang="es-ES" smtClean="0"/>
              <a:t>04/05/2025</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682375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04/05/2025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1360449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40771E8B-6CA5-40B2-8038-0E112F3DAC1C}" type="datetimeFigureOut">
              <a:rPr lang="es-ES" smtClean="0"/>
              <a:t>04/05/2025</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0F1556C4-DFC3-4611-A7CC-780699185E26}" type="slidenum">
              <a:rPr lang="es-ES" smtClean="0"/>
              <a:t>‹Nº›</a:t>
            </a:fld>
            <a:endParaRPr lang="es-ES"/>
          </a:p>
        </p:txBody>
      </p:sp>
    </p:spTree>
    <p:extLst>
      <p:ext uri="{BB962C8B-B14F-4D97-AF65-F5344CB8AC3E}">
        <p14:creationId xmlns:p14="http://schemas.microsoft.com/office/powerpoint/2010/main" val="38360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0771E8B-6CA5-40B2-8038-0E112F3DAC1C}" type="datetimeFigureOut">
              <a:rPr lang="es-ES" smtClean="0"/>
              <a:t>04/05/2025</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F1556C4-DFC3-4611-A7CC-780699185E26}" type="slidenum">
              <a:rPr lang="es-ES" smtClean="0"/>
              <a:t>‹Nº›</a:t>
            </a:fld>
            <a:endParaRPr lang="es-ES"/>
          </a:p>
        </p:txBody>
      </p:sp>
    </p:spTree>
    <p:extLst>
      <p:ext uri="{BB962C8B-B14F-4D97-AF65-F5344CB8AC3E}">
        <p14:creationId xmlns:p14="http://schemas.microsoft.com/office/powerpoint/2010/main" val="293311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p:cNvSpPr>
            <a:spLocks noGrp="1"/>
          </p:cNvSpPr>
          <p:nvPr>
            <p:ph type="ctrTitle"/>
          </p:nvPr>
        </p:nvSpPr>
        <p:spPr>
          <a:xfrm>
            <a:off x="643468" y="643467"/>
            <a:ext cx="4620584" cy="4567137"/>
          </a:xfrm>
        </p:spPr>
        <p:txBody>
          <a:bodyPr>
            <a:normAutofit/>
          </a:bodyPr>
          <a:lstStyle/>
          <a:p>
            <a:pPr algn="l"/>
            <a:r>
              <a:rPr lang="es-ES" sz="4400" b="1">
                <a:ea typeface="+mj-lt"/>
                <a:cs typeface="+mj-lt"/>
              </a:rPr>
              <a:t>Los Misioneros Paúles en Barakaldo (100 años)</a:t>
            </a:r>
            <a:endParaRPr lang="es-ES" sz="4400"/>
          </a:p>
          <a:p>
            <a:pPr algn="l"/>
            <a:endParaRPr lang="es-ES" sz="4400"/>
          </a:p>
        </p:txBody>
      </p:sp>
      <p:sp>
        <p:nvSpPr>
          <p:cNvPr id="3" name="Subtítulo 2"/>
          <p:cNvSpPr>
            <a:spLocks noGrp="1"/>
          </p:cNvSpPr>
          <p:nvPr>
            <p:ph type="subTitle" idx="1"/>
          </p:nvPr>
        </p:nvSpPr>
        <p:spPr>
          <a:xfrm>
            <a:off x="643467" y="5277684"/>
            <a:ext cx="4620584" cy="775494"/>
          </a:xfrm>
        </p:spPr>
        <p:txBody>
          <a:bodyPr vert="horz" lIns="91440" tIns="45720" rIns="91440" bIns="45720" rtlCol="0">
            <a:normAutofit/>
          </a:bodyPr>
          <a:lstStyle/>
          <a:p>
            <a:pPr algn="l"/>
            <a:r>
              <a:rPr lang="es-ES" dirty="0"/>
              <a:t>Aimar Hidalgo Fernández</a:t>
            </a:r>
            <a:endParaRPr lang="es-ES"/>
          </a:p>
        </p:txBody>
      </p:sp>
      <p:pic>
        <p:nvPicPr>
          <p:cNvPr id="4" name="Imagen 3" descr="Los misioneros paúles en Sevilla - Archidiócesis de Sevilla">
            <a:extLst>
              <a:ext uri="{FF2B5EF4-FFF2-40B4-BE49-F238E27FC236}">
                <a16:creationId xmlns:a16="http://schemas.microsoft.com/office/drawing/2014/main" id="{4E046C9E-A49D-7114-BBBD-4981CA779876}"/>
              </a:ext>
            </a:extLst>
          </p:cNvPr>
          <p:cNvPicPr>
            <a:picLocks noChangeAspect="1"/>
          </p:cNvPicPr>
          <p:nvPr/>
        </p:nvPicPr>
        <p:blipFill>
          <a:blip r:embed="rId4"/>
          <a:srcRect b="18629"/>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6" name="lo-fi-cooking-x-chill-x-relax-x-lounge-check-link-in-description-15357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73542" y="701274"/>
            <a:ext cx="609600" cy="609600"/>
          </a:xfrm>
          <a:prstGeom prst="rect">
            <a:avLst/>
          </a:prstGeom>
        </p:spPr>
      </p:pic>
    </p:spTree>
    <p:extLst>
      <p:ext uri="{BB962C8B-B14F-4D97-AF65-F5344CB8AC3E}">
        <p14:creationId xmlns:p14="http://schemas.microsoft.com/office/powerpoint/2010/main" val="2406273178"/>
      </p:ext>
    </p:extLst>
  </p:cSld>
  <p:clrMapOvr>
    <a:masterClrMapping/>
  </p:clrMapOvr>
  <mc:AlternateContent xmlns:mc="http://schemas.openxmlformats.org/markup-compatibility/2006" xmlns:p14="http://schemas.microsoft.com/office/powerpoint/2010/main">
    <mc:Choice Requires="p14">
      <p:transition spd="slow" p14:dur="2000" advClick="0" advTm="5000"/>
    </mc:Choice>
    <mc:Fallback xmlns="">
      <p:transition spd="slow" advClick="0"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55DACDC-0081-0374-BAA1-91E9E719CBC5}"/>
              </a:ext>
            </a:extLst>
          </p:cNvPr>
          <p:cNvSpPr>
            <a:spLocks noGrp="1"/>
          </p:cNvSpPr>
          <p:nvPr>
            <p:ph type="title"/>
          </p:nvPr>
        </p:nvSpPr>
        <p:spPr>
          <a:xfrm>
            <a:off x="572493" y="238539"/>
            <a:ext cx="11018520" cy="1434415"/>
          </a:xfrm>
        </p:spPr>
        <p:txBody>
          <a:bodyPr anchor="b">
            <a:normAutofit/>
          </a:bodyPr>
          <a:lstStyle/>
          <a:p>
            <a:r>
              <a:rPr lang="es-ES" sz="5400"/>
              <a:t>Fechas y acontecimientos importantes</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2D17818E-4185-7DBA-D7F6-DA4282E69256}"/>
              </a:ext>
            </a:extLst>
          </p:cNvPr>
          <p:cNvSpPr>
            <a:spLocks noGrp="1"/>
          </p:cNvSpPr>
          <p:nvPr>
            <p:ph idx="1"/>
          </p:nvPr>
        </p:nvSpPr>
        <p:spPr>
          <a:xfrm>
            <a:off x="169928" y="1711883"/>
            <a:ext cx="7116117" cy="4478605"/>
          </a:xfrm>
        </p:spPr>
        <p:txBody>
          <a:bodyPr vert="horz" lIns="91440" tIns="45720" rIns="91440" bIns="45720" rtlCol="0" anchor="t">
            <a:noAutofit/>
          </a:bodyPr>
          <a:lstStyle/>
          <a:p>
            <a:pPr marL="0" indent="0">
              <a:buNone/>
            </a:pPr>
            <a:endParaRPr lang="es-ES" sz="1900" b="1"/>
          </a:p>
          <a:p>
            <a:pPr algn="just"/>
            <a:r>
              <a:rPr lang="es-ES" sz="2300" dirty="0"/>
              <a:t>2013:Cambios en la comunidad: nuevas incorporaciones y salidas. Continúan los mismos ministerios.</a:t>
            </a:r>
          </a:p>
          <a:p>
            <a:pPr algn="just"/>
            <a:r>
              <a:rPr lang="es-ES" sz="2300" dirty="0"/>
              <a:t>2014:  Raúl Muñoz, laico con experiencia, es nombrado Director del Colegio. Llegan nuevos miembros a la comunidad, incluido un estudiante de Teología.</a:t>
            </a:r>
          </a:p>
          <a:p>
            <a:pPr algn="just"/>
            <a:r>
              <a:rPr lang="es-ES" sz="2300" dirty="0"/>
              <a:t>2016:  Nuevo equipo directivo en el colegio, con Izaskun Ruiz como directora. </a:t>
            </a:r>
          </a:p>
          <a:p>
            <a:pPr algn="just"/>
            <a:r>
              <a:rPr lang="es-ES" sz="2300" dirty="0"/>
              <a:t>2017:  Cambios en la comunidad: llega el P. Alberto Torres. Son ordenados presbíteros Iván Juarros y </a:t>
            </a:r>
            <a:r>
              <a:rPr lang="es-ES" sz="2300" err="1"/>
              <a:t>Josico</a:t>
            </a:r>
            <a:r>
              <a:rPr lang="es-ES" sz="2300" dirty="0"/>
              <a:t> </a:t>
            </a:r>
            <a:r>
              <a:rPr lang="es-ES" sz="2300" err="1"/>
              <a:t>Cañavate</a:t>
            </a:r>
            <a:r>
              <a:rPr lang="es-ES" sz="2300" dirty="0"/>
              <a:t>.</a:t>
            </a:r>
          </a:p>
        </p:txBody>
      </p:sp>
      <p:pic>
        <p:nvPicPr>
          <p:cNvPr id="4" name="Imagen 3" descr="100 AÑOS: PAÚLES en Barakaldo – Recursos Académicos">
            <a:extLst>
              <a:ext uri="{FF2B5EF4-FFF2-40B4-BE49-F238E27FC236}">
                <a16:creationId xmlns:a16="http://schemas.microsoft.com/office/drawing/2014/main" id="{1F8169CF-96A5-A6BD-4C2F-0C9839E3EED9}"/>
              </a:ext>
            </a:extLst>
          </p:cNvPr>
          <p:cNvPicPr>
            <a:picLocks noChangeAspect="1"/>
          </p:cNvPicPr>
          <p:nvPr/>
        </p:nvPicPr>
        <p:blipFill>
          <a:blip r:embed="rId2"/>
          <a:srcRect l="18601" r="9246" b="2"/>
          <a:stretch/>
        </p:blipFill>
        <p:spPr>
          <a:xfrm>
            <a:off x="7675658" y="2093976"/>
            <a:ext cx="3941064" cy="4096512"/>
          </a:xfrm>
          <a:prstGeom prst="rect">
            <a:avLst/>
          </a:prstGeom>
        </p:spPr>
      </p:pic>
    </p:spTree>
    <p:extLst>
      <p:ext uri="{BB962C8B-B14F-4D97-AF65-F5344CB8AC3E}">
        <p14:creationId xmlns:p14="http://schemas.microsoft.com/office/powerpoint/2010/main" val="4272225601"/>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9CA1B26-A50F-3DA5-DC48-70E8F1815CE4}"/>
              </a:ext>
            </a:extLst>
          </p:cNvPr>
          <p:cNvSpPr>
            <a:spLocks noGrp="1"/>
          </p:cNvSpPr>
          <p:nvPr>
            <p:ph type="title"/>
          </p:nvPr>
        </p:nvSpPr>
        <p:spPr>
          <a:xfrm>
            <a:off x="572493" y="238539"/>
            <a:ext cx="11018520" cy="1434415"/>
          </a:xfrm>
        </p:spPr>
        <p:txBody>
          <a:bodyPr anchor="b">
            <a:normAutofit/>
          </a:bodyPr>
          <a:lstStyle/>
          <a:p>
            <a:r>
              <a:rPr lang="es-ES" sz="5400"/>
              <a:t>Fechas y acontecimientos importantes</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6BC16D40-021D-5819-5831-0E30BCF77A77}"/>
              </a:ext>
            </a:extLst>
          </p:cNvPr>
          <p:cNvSpPr>
            <a:spLocks noGrp="1"/>
          </p:cNvSpPr>
          <p:nvPr>
            <p:ph idx="1"/>
          </p:nvPr>
        </p:nvSpPr>
        <p:spPr>
          <a:xfrm>
            <a:off x="313701" y="1697506"/>
            <a:ext cx="6972344" cy="5154340"/>
          </a:xfrm>
        </p:spPr>
        <p:txBody>
          <a:bodyPr vert="horz" lIns="91440" tIns="45720" rIns="91440" bIns="45720" rtlCol="0" anchor="t">
            <a:normAutofit/>
          </a:bodyPr>
          <a:lstStyle/>
          <a:p>
            <a:endParaRPr lang="es-ES" sz="2200" b="1" dirty="0"/>
          </a:p>
          <a:p>
            <a:pPr algn="just"/>
            <a:r>
              <a:rPr lang="es-ES" sz="2300" dirty="0">
                <a:ea typeface="+mn-lt"/>
                <a:cs typeface="+mn-lt"/>
              </a:rPr>
              <a:t>2019:  Salen algunos miembros y llega el P. Javier López </a:t>
            </a:r>
            <a:r>
              <a:rPr lang="es-ES" sz="2300" dirty="0" err="1">
                <a:ea typeface="+mn-lt"/>
                <a:cs typeface="+mn-lt"/>
              </a:rPr>
              <a:t>López</a:t>
            </a:r>
            <a:r>
              <a:rPr lang="es-ES" sz="2300" dirty="0">
                <a:ea typeface="+mn-lt"/>
                <a:cs typeface="+mn-lt"/>
              </a:rPr>
              <a:t> como párroco de ambas parroquias.</a:t>
            </a:r>
            <a:endParaRPr lang="es-ES" sz="2300" dirty="0"/>
          </a:p>
          <a:p>
            <a:pPr algn="just"/>
            <a:r>
              <a:rPr lang="es-ES" sz="2300" dirty="0">
                <a:ea typeface="+mn-lt"/>
                <a:cs typeface="+mn-lt"/>
              </a:rPr>
              <a:t>2020:  Llegan cinco jóvenes Paúles para estudiar un máster en </a:t>
            </a:r>
            <a:r>
              <a:rPr lang="es-ES" sz="2300" dirty="0" err="1">
                <a:ea typeface="+mn-lt"/>
                <a:cs typeface="+mn-lt"/>
              </a:rPr>
              <a:t>vicencianismo</a:t>
            </a:r>
            <a:r>
              <a:rPr lang="es-ES" sz="2300" dirty="0">
                <a:ea typeface="+mn-lt"/>
                <a:cs typeface="+mn-lt"/>
              </a:rPr>
              <a:t> en la Universidad de Deusto.</a:t>
            </a:r>
            <a:endParaRPr lang="es-ES" sz="2300" dirty="0"/>
          </a:p>
          <a:p>
            <a:pPr algn="just"/>
            <a:r>
              <a:rPr lang="es-ES" sz="2300" dirty="0">
                <a:ea typeface="+mn-lt"/>
                <a:cs typeface="+mn-lt"/>
              </a:rPr>
              <a:t>2021:  Ordenación de Aarón Delgado. Relevo en algunos miembros del máster. Cambios en la comunidad con nuevas incorporaciones, manteniéndose los ministerios habituales y añadiendo la Asesoría Nacional de la Sociedad de San Vicente de Paúl (P. Mitxel </a:t>
            </a:r>
            <a:r>
              <a:rPr lang="es-ES" sz="2300" dirty="0" err="1">
                <a:ea typeface="+mn-lt"/>
                <a:cs typeface="+mn-lt"/>
              </a:rPr>
              <a:t>Olabuenaga</a:t>
            </a:r>
            <a:r>
              <a:rPr lang="es-ES" sz="2300" dirty="0">
                <a:ea typeface="+mn-lt"/>
                <a:cs typeface="+mn-lt"/>
              </a:rPr>
              <a:t>).</a:t>
            </a:r>
            <a:endParaRPr lang="es-ES" sz="2300" dirty="0"/>
          </a:p>
          <a:p>
            <a:pPr algn="just"/>
            <a:r>
              <a:rPr lang="es-ES" sz="2300" dirty="0"/>
              <a:t>2025, Se cumplen 100 años de los </a:t>
            </a:r>
            <a:r>
              <a:rPr lang="es-ES" sz="2300"/>
              <a:t>Padres Paúles </a:t>
            </a:r>
            <a:r>
              <a:rPr lang="es-ES" sz="2300" dirty="0"/>
              <a:t>en Barakaldo. La Comunidad la forman 12 misioneros.</a:t>
            </a:r>
          </a:p>
          <a:p>
            <a:endParaRPr lang="es-ES" sz="2200" dirty="0"/>
          </a:p>
          <a:p>
            <a:pPr algn="just"/>
            <a:endParaRPr lang="es-ES" sz="1200" dirty="0">
              <a:latin typeface="Calibri"/>
              <a:ea typeface="Calibri"/>
              <a:cs typeface="Calibri"/>
            </a:endParaRPr>
          </a:p>
        </p:txBody>
      </p:sp>
      <p:pic>
        <p:nvPicPr>
          <p:cNvPr id="4" name="Imagen 3" descr="Identidad – Paúles Barakaldo">
            <a:extLst>
              <a:ext uri="{FF2B5EF4-FFF2-40B4-BE49-F238E27FC236}">
                <a16:creationId xmlns:a16="http://schemas.microsoft.com/office/drawing/2014/main" id="{71E7C25E-69BF-0B70-C33A-234D51D26C2F}"/>
              </a:ext>
            </a:extLst>
          </p:cNvPr>
          <p:cNvPicPr>
            <a:picLocks noChangeAspect="1"/>
          </p:cNvPicPr>
          <p:nvPr/>
        </p:nvPicPr>
        <p:blipFill>
          <a:blip r:embed="rId2"/>
          <a:srcRect l="28267" r="7597" b="2"/>
          <a:stretch/>
        </p:blipFill>
        <p:spPr>
          <a:xfrm>
            <a:off x="7675658" y="2093976"/>
            <a:ext cx="3941064" cy="4096512"/>
          </a:xfrm>
          <a:prstGeom prst="rect">
            <a:avLst/>
          </a:prstGeom>
        </p:spPr>
      </p:pic>
    </p:spTree>
    <p:extLst>
      <p:ext uri="{BB962C8B-B14F-4D97-AF65-F5344CB8AC3E}">
        <p14:creationId xmlns:p14="http://schemas.microsoft.com/office/powerpoint/2010/main" val="2877120869"/>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4CACAD-C9B3-FAC6-0CB5-B0B82CD2D351}"/>
              </a:ext>
            </a:extLst>
          </p:cNvPr>
          <p:cNvSpPr>
            <a:spLocks noGrp="1"/>
          </p:cNvSpPr>
          <p:nvPr>
            <p:ph type="title"/>
          </p:nvPr>
        </p:nvSpPr>
        <p:spPr/>
        <p:txBody>
          <a:bodyPr/>
          <a:lstStyle/>
          <a:p>
            <a:endParaRPr lang="es-ES"/>
          </a:p>
        </p:txBody>
      </p:sp>
      <p:pic>
        <p:nvPicPr>
          <p:cNvPr id="4" name="Marcador de contenido 3" descr="Kostenlose Illustration: Film, Ende, Kino, Hollywood, Studio ...">
            <a:extLst>
              <a:ext uri="{FF2B5EF4-FFF2-40B4-BE49-F238E27FC236}">
                <a16:creationId xmlns:a16="http://schemas.microsoft.com/office/drawing/2014/main" id="{FC9DF7EC-3A22-7CAD-D5CD-5B76462E5D8E}"/>
              </a:ext>
            </a:extLst>
          </p:cNvPr>
          <p:cNvPicPr>
            <a:picLocks noGrp="1" noChangeAspect="1"/>
          </p:cNvPicPr>
          <p:nvPr>
            <p:ph idx="1"/>
          </p:nvPr>
        </p:nvPicPr>
        <p:blipFill>
          <a:blip r:embed="rId2"/>
          <a:stretch>
            <a:fillRect/>
          </a:stretch>
        </p:blipFill>
        <p:spPr>
          <a:xfrm>
            <a:off x="7909" y="-4595"/>
            <a:ext cx="12190559" cy="6861591"/>
          </a:xfrm>
        </p:spPr>
      </p:pic>
    </p:spTree>
    <p:extLst>
      <p:ext uri="{BB962C8B-B14F-4D97-AF65-F5344CB8AC3E}">
        <p14:creationId xmlns:p14="http://schemas.microsoft.com/office/powerpoint/2010/main" val="3510722555"/>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90F893C-34DF-3F48-C53F-FBACCA906D06}"/>
              </a:ext>
            </a:extLst>
          </p:cNvPr>
          <p:cNvSpPr>
            <a:spLocks noGrp="1"/>
          </p:cNvSpPr>
          <p:nvPr>
            <p:ph type="title"/>
          </p:nvPr>
        </p:nvSpPr>
        <p:spPr>
          <a:xfrm>
            <a:off x="572493" y="238539"/>
            <a:ext cx="11018520" cy="1434415"/>
          </a:xfrm>
        </p:spPr>
        <p:txBody>
          <a:bodyPr anchor="b">
            <a:normAutofit/>
          </a:bodyPr>
          <a:lstStyle/>
          <a:p>
            <a:r>
              <a:rPr lang="es-ES" sz="5400"/>
              <a:t>Introducción</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456FAD47-A9F5-A823-7E69-2286569F3741}"/>
              </a:ext>
            </a:extLst>
          </p:cNvPr>
          <p:cNvSpPr>
            <a:spLocks noGrp="1"/>
          </p:cNvSpPr>
          <p:nvPr>
            <p:ph idx="1"/>
          </p:nvPr>
        </p:nvSpPr>
        <p:spPr>
          <a:xfrm>
            <a:off x="0" y="2658010"/>
            <a:ext cx="7274268" cy="3188056"/>
          </a:xfrm>
        </p:spPr>
        <p:txBody>
          <a:bodyPr vert="horz" lIns="91440" tIns="45720" rIns="91440" bIns="45720" rtlCol="0" anchor="t">
            <a:normAutofit/>
          </a:bodyPr>
          <a:lstStyle/>
          <a:p>
            <a:pPr algn="just">
              <a:buNone/>
            </a:pPr>
            <a:r>
              <a:rPr lang="es-ES" dirty="0">
                <a:latin typeface="Titillium Web"/>
              </a:rPr>
              <a:t>  La Congregación de la Misión, Paúles, fue fundada oficialmente por San Vicente de Paúl el 17 de abril de 1625, para ello se rodeó de un pequeño grupo de sacerdotes que, se convirtió en la referida Congregación de la Misión. Esta Congregación se despliega en dos coordenadas fundamentales: la Misión y la Caridad. </a:t>
            </a:r>
            <a:r>
              <a:rPr lang="es-ES" dirty="0">
                <a:latin typeface="Aptos"/>
              </a:rPr>
              <a:t> </a:t>
            </a:r>
            <a:endParaRPr lang="es-ES" dirty="0">
              <a:latin typeface="Titillium Web"/>
            </a:endParaRPr>
          </a:p>
          <a:p>
            <a:pPr>
              <a:buNone/>
            </a:pPr>
            <a:endParaRPr lang="es-ES" dirty="0">
              <a:latin typeface="Titillium Web"/>
            </a:endParaRPr>
          </a:p>
        </p:txBody>
      </p:sp>
      <p:pic>
        <p:nvPicPr>
          <p:cNvPr id="4" name="Imagen 3" descr="La cruz cristiana - Mi Medalla">
            <a:extLst>
              <a:ext uri="{FF2B5EF4-FFF2-40B4-BE49-F238E27FC236}">
                <a16:creationId xmlns:a16="http://schemas.microsoft.com/office/drawing/2014/main" id="{C6599AD6-037A-1877-DE6D-A35DA7B56523}"/>
              </a:ext>
            </a:extLst>
          </p:cNvPr>
          <p:cNvPicPr>
            <a:picLocks noChangeAspect="1"/>
          </p:cNvPicPr>
          <p:nvPr/>
        </p:nvPicPr>
        <p:blipFill>
          <a:blip r:embed="rId2"/>
          <a:srcRect l="23601" r="12610" b="-1"/>
          <a:stretch/>
        </p:blipFill>
        <p:spPr>
          <a:xfrm>
            <a:off x="7675658" y="2093976"/>
            <a:ext cx="3941064" cy="4096512"/>
          </a:xfrm>
          <a:prstGeom prst="rect">
            <a:avLst/>
          </a:prstGeom>
        </p:spPr>
      </p:pic>
    </p:spTree>
    <p:extLst>
      <p:ext uri="{BB962C8B-B14F-4D97-AF65-F5344CB8AC3E}">
        <p14:creationId xmlns:p14="http://schemas.microsoft.com/office/powerpoint/2010/main" val="3995539125"/>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137CE66-D8FB-63E6-20B3-E005B481CFF0}"/>
              </a:ext>
            </a:extLst>
          </p:cNvPr>
          <p:cNvSpPr>
            <a:spLocks noGrp="1"/>
          </p:cNvSpPr>
          <p:nvPr>
            <p:ph type="title"/>
          </p:nvPr>
        </p:nvSpPr>
        <p:spPr>
          <a:xfrm>
            <a:off x="572493" y="238539"/>
            <a:ext cx="11018520" cy="1434415"/>
          </a:xfrm>
        </p:spPr>
        <p:txBody>
          <a:bodyPr anchor="b">
            <a:normAutofit/>
          </a:bodyPr>
          <a:lstStyle/>
          <a:p>
            <a:r>
              <a:rPr lang="es-ES" sz="5000"/>
              <a:t>Primeros misioneros de la Congregación</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EEABB39C-E2FE-80EE-8A6D-8DBFD1B4DD9A}"/>
              </a:ext>
            </a:extLst>
          </p:cNvPr>
          <p:cNvSpPr>
            <a:spLocks noGrp="1"/>
          </p:cNvSpPr>
          <p:nvPr>
            <p:ph idx="1"/>
          </p:nvPr>
        </p:nvSpPr>
        <p:spPr>
          <a:xfrm>
            <a:off x="270569" y="2717682"/>
            <a:ext cx="7072985" cy="2560320"/>
          </a:xfrm>
        </p:spPr>
        <p:txBody>
          <a:bodyPr vert="horz" lIns="91440" tIns="45720" rIns="91440" bIns="45720" rtlCol="0" anchor="t">
            <a:noAutofit/>
          </a:bodyPr>
          <a:lstStyle/>
          <a:p>
            <a:pPr marL="0" indent="0" algn="just">
              <a:buNone/>
            </a:pPr>
            <a:r>
              <a:rPr lang="es-ES" dirty="0">
                <a:latin typeface="Titillium Web"/>
              </a:rPr>
              <a:t> En julio de 1704, llegaron a España los primeros Misioneros Paúles: tres sacerdotes y dos hermanos que  vinieron de Italia. Hoy, la Congregación de la Misión está representada en nuestro país por dos Provincias canónicas: Provincia de Zaragoza y Provincia San Vicente de Paúl-España.</a:t>
            </a:r>
            <a:r>
              <a:rPr lang="es-ES" dirty="0"/>
              <a:t> </a:t>
            </a:r>
          </a:p>
        </p:txBody>
      </p:sp>
      <p:pic>
        <p:nvPicPr>
          <p:cNvPr id="4" name="Imagen 3" descr="LA CONSAGRACIÓN VICENCIANA EN LOS MISIONEROS PAÚLES (V) - Somos Vicencianos">
            <a:extLst>
              <a:ext uri="{FF2B5EF4-FFF2-40B4-BE49-F238E27FC236}">
                <a16:creationId xmlns:a16="http://schemas.microsoft.com/office/drawing/2014/main" id="{D49098D4-588B-18F5-D63E-F71A6A1B0731}"/>
              </a:ext>
            </a:extLst>
          </p:cNvPr>
          <p:cNvPicPr>
            <a:picLocks noChangeAspect="1"/>
          </p:cNvPicPr>
          <p:nvPr/>
        </p:nvPicPr>
        <p:blipFill>
          <a:blip r:embed="rId2"/>
          <a:srcRect l="33842" r="10201" b="-1"/>
          <a:stretch/>
        </p:blipFill>
        <p:spPr>
          <a:xfrm>
            <a:off x="7675658" y="2093976"/>
            <a:ext cx="3941064" cy="4096512"/>
          </a:xfrm>
          <a:prstGeom prst="rect">
            <a:avLst/>
          </a:prstGeom>
        </p:spPr>
      </p:pic>
    </p:spTree>
    <p:extLst>
      <p:ext uri="{BB962C8B-B14F-4D97-AF65-F5344CB8AC3E}">
        <p14:creationId xmlns:p14="http://schemas.microsoft.com/office/powerpoint/2010/main" val="54125068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A9CFC68-C0DA-0A6C-2276-6DF84CB8A704}"/>
              </a:ext>
            </a:extLst>
          </p:cNvPr>
          <p:cNvSpPr>
            <a:spLocks noGrp="1"/>
          </p:cNvSpPr>
          <p:nvPr>
            <p:ph type="title"/>
          </p:nvPr>
        </p:nvSpPr>
        <p:spPr>
          <a:xfrm>
            <a:off x="572493" y="238539"/>
            <a:ext cx="11018520" cy="1434415"/>
          </a:xfrm>
        </p:spPr>
        <p:txBody>
          <a:bodyPr anchor="b">
            <a:normAutofit/>
          </a:bodyPr>
          <a:lstStyle/>
          <a:p>
            <a:r>
              <a:rPr lang="es-ES" sz="5400"/>
              <a:t>Los tres primeros misioneros</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F8870C1B-6DF3-B401-9583-FCAB355D7677}"/>
              </a:ext>
            </a:extLst>
          </p:cNvPr>
          <p:cNvSpPr>
            <a:spLocks noGrp="1"/>
          </p:cNvSpPr>
          <p:nvPr>
            <p:ph idx="1"/>
          </p:nvPr>
        </p:nvSpPr>
        <p:spPr>
          <a:xfrm>
            <a:off x="169927" y="1884410"/>
            <a:ext cx="7317401" cy="4306078"/>
          </a:xfrm>
        </p:spPr>
        <p:txBody>
          <a:bodyPr vert="horz" lIns="91440" tIns="45720" rIns="91440" bIns="45720" rtlCol="0" anchor="t">
            <a:noAutofit/>
          </a:bodyPr>
          <a:lstStyle/>
          <a:p>
            <a:pPr algn="just"/>
            <a:r>
              <a:rPr lang="es-ES" sz="2200" dirty="0">
                <a:latin typeface="Aptos"/>
                <a:ea typeface="Open Sans"/>
                <a:cs typeface="Open Sans"/>
              </a:rPr>
              <a:t>Los tres primeros misioneros que acompañaron a Vicente de Paúl en el inicio de nuestra Congregación misionera. Son los siguientes:</a:t>
            </a:r>
            <a:endParaRPr lang="es-ES">
              <a:latin typeface="Aptos"/>
            </a:endParaRPr>
          </a:p>
          <a:p>
            <a:pPr algn="just">
              <a:buFont typeface="Arial"/>
              <a:buChar char="•"/>
            </a:pPr>
            <a:r>
              <a:rPr lang="es-ES" sz="2200" b="1" dirty="0">
                <a:ea typeface="+mn-lt"/>
                <a:cs typeface="+mn-lt"/>
              </a:rPr>
              <a:t>Antonie </a:t>
            </a:r>
            <a:r>
              <a:rPr lang="es-ES" sz="2200" b="1" err="1">
                <a:ea typeface="+mn-lt"/>
                <a:cs typeface="+mn-lt"/>
              </a:rPr>
              <a:t>Portail</a:t>
            </a:r>
            <a:r>
              <a:rPr lang="es-ES" sz="2200" b="1" dirty="0">
                <a:ea typeface="+mn-lt"/>
                <a:cs typeface="+mn-lt"/>
              </a:rPr>
              <a:t> (1590-1660)</a:t>
            </a:r>
            <a:r>
              <a:rPr lang="es-ES" sz="2200" dirty="0">
                <a:ea typeface="+mn-lt"/>
                <a:cs typeface="+mn-lt"/>
              </a:rPr>
              <a:t>: Colaborador cercano de Vicente de Paúl, fue Director de las Hijas de la Caridad y Visitador de las casas de la Congregación.</a:t>
            </a:r>
            <a:endParaRPr lang="es-ES" sz="2200"/>
          </a:p>
          <a:p>
            <a:pPr algn="just">
              <a:buFont typeface="Arial"/>
              <a:buChar char="•"/>
            </a:pPr>
            <a:r>
              <a:rPr lang="es-ES" sz="2200" b="1" dirty="0">
                <a:ea typeface="+mn-lt"/>
                <a:cs typeface="+mn-lt"/>
              </a:rPr>
              <a:t>François Du </a:t>
            </a:r>
            <a:r>
              <a:rPr lang="es-ES" sz="2200" b="1" err="1">
                <a:ea typeface="+mn-lt"/>
                <a:cs typeface="+mn-lt"/>
              </a:rPr>
              <a:t>Coudray</a:t>
            </a:r>
            <a:r>
              <a:rPr lang="es-ES" sz="2200" b="1" dirty="0">
                <a:ea typeface="+mn-lt"/>
                <a:cs typeface="+mn-lt"/>
              </a:rPr>
              <a:t> (1586-1649)</a:t>
            </a:r>
            <a:r>
              <a:rPr lang="es-ES" sz="2200" dirty="0">
                <a:ea typeface="+mn-lt"/>
                <a:cs typeface="+mn-lt"/>
              </a:rPr>
              <a:t>: Se unió a Vicente de Paúl en 1626 y fue clave en la aprobación papal de la Congregación. </a:t>
            </a:r>
            <a:endParaRPr lang="es-ES" sz="2200"/>
          </a:p>
          <a:p>
            <a:pPr algn="just">
              <a:buFont typeface="Arial"/>
              <a:buChar char="•"/>
            </a:pPr>
            <a:r>
              <a:rPr lang="es-ES" sz="2200" b="1" dirty="0">
                <a:ea typeface="+mn-lt"/>
                <a:cs typeface="+mn-lt"/>
              </a:rPr>
              <a:t>Jean De la Salle (1598-1639)</a:t>
            </a:r>
            <a:r>
              <a:rPr lang="es-ES" sz="2200" dirty="0">
                <a:ea typeface="+mn-lt"/>
                <a:cs typeface="+mn-lt"/>
              </a:rPr>
              <a:t>: Se unió en 1626, dedicándose a las misiones y a la formación de sacerdotes. </a:t>
            </a:r>
            <a:endParaRPr lang="es-ES" sz="2200" dirty="0"/>
          </a:p>
          <a:p>
            <a:pPr marL="0" indent="0">
              <a:buNone/>
            </a:pPr>
            <a:endParaRPr lang="es-ES" sz="2200" dirty="0"/>
          </a:p>
          <a:p>
            <a:pPr lvl="1">
              <a:buFont typeface="Courier New" panose="020B0604020202020204" pitchFamily="34" charset="0"/>
              <a:buChar char="o"/>
            </a:pPr>
            <a:endParaRPr lang="es-ES" sz="1700" b="1">
              <a:latin typeface="Open Sans"/>
              <a:ea typeface="Open Sans"/>
              <a:cs typeface="Open Sans"/>
            </a:endParaRPr>
          </a:p>
          <a:p>
            <a:endParaRPr lang="es-ES" sz="1700"/>
          </a:p>
        </p:txBody>
      </p:sp>
      <p:pic>
        <p:nvPicPr>
          <p:cNvPr id="4" name="Imagen 3" descr="Los primeros misioneros de la Congregación de la Misión | Ser Paúl">
            <a:extLst>
              <a:ext uri="{FF2B5EF4-FFF2-40B4-BE49-F238E27FC236}">
                <a16:creationId xmlns:a16="http://schemas.microsoft.com/office/drawing/2014/main" id="{852D5FDA-207E-596A-2098-37BA3127933A}"/>
              </a:ext>
            </a:extLst>
          </p:cNvPr>
          <p:cNvPicPr>
            <a:picLocks noChangeAspect="1"/>
          </p:cNvPicPr>
          <p:nvPr/>
        </p:nvPicPr>
        <p:blipFill>
          <a:blip r:embed="rId2"/>
          <a:srcRect r="1" b="11302"/>
          <a:stretch/>
        </p:blipFill>
        <p:spPr>
          <a:xfrm>
            <a:off x="7675658" y="2093976"/>
            <a:ext cx="3941064" cy="4096512"/>
          </a:xfrm>
          <a:prstGeom prst="rect">
            <a:avLst/>
          </a:prstGeom>
        </p:spPr>
      </p:pic>
    </p:spTree>
    <p:extLst>
      <p:ext uri="{BB962C8B-B14F-4D97-AF65-F5344CB8AC3E}">
        <p14:creationId xmlns:p14="http://schemas.microsoft.com/office/powerpoint/2010/main" val="363930873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C6CB1EB-9353-E305-1237-6F6C26CD108C}"/>
              </a:ext>
            </a:extLst>
          </p:cNvPr>
          <p:cNvSpPr>
            <a:spLocks noGrp="1"/>
          </p:cNvSpPr>
          <p:nvPr>
            <p:ph type="title"/>
          </p:nvPr>
        </p:nvSpPr>
        <p:spPr>
          <a:xfrm>
            <a:off x="572493" y="238539"/>
            <a:ext cx="11018520" cy="1434415"/>
          </a:xfrm>
        </p:spPr>
        <p:txBody>
          <a:bodyPr anchor="b">
            <a:normAutofit/>
          </a:bodyPr>
          <a:lstStyle/>
          <a:p>
            <a:r>
              <a:rPr lang="es-ES" sz="4600" dirty="0"/>
              <a:t>Inicios de los misioneros Paúles en Barakaldo</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7FBA3592-6BFD-A12E-51ED-6B0CDB5A80B9}"/>
              </a:ext>
            </a:extLst>
          </p:cNvPr>
          <p:cNvSpPr>
            <a:spLocks noGrp="1"/>
          </p:cNvSpPr>
          <p:nvPr>
            <p:ph idx="1"/>
          </p:nvPr>
        </p:nvSpPr>
        <p:spPr>
          <a:xfrm>
            <a:off x="213060" y="2446521"/>
            <a:ext cx="7072985" cy="3391422"/>
          </a:xfrm>
        </p:spPr>
        <p:txBody>
          <a:bodyPr vert="horz" lIns="91440" tIns="45720" rIns="91440" bIns="45720" rtlCol="0" anchor="t">
            <a:normAutofit/>
          </a:bodyPr>
          <a:lstStyle/>
          <a:p>
            <a:pPr marL="0" indent="0">
              <a:buNone/>
            </a:pPr>
            <a:endParaRPr lang="es-ES" sz="2200" dirty="0"/>
          </a:p>
          <a:p>
            <a:pPr algn="just"/>
            <a:r>
              <a:rPr lang="es-ES_tradnl" dirty="0">
                <a:ea typeface="+mn-lt"/>
                <a:cs typeface="+mn-lt"/>
              </a:rPr>
              <a:t>En el año 1925 la Sociedad Altos Hornos de Vizcaya, por mediación de su gerente, D. Eduardo </a:t>
            </a:r>
            <a:r>
              <a:rPr lang="es-ES_tradnl" dirty="0" err="1">
                <a:ea typeface="+mn-lt"/>
                <a:cs typeface="+mn-lt"/>
              </a:rPr>
              <a:t>Marello</a:t>
            </a:r>
            <a:r>
              <a:rPr lang="es-ES_tradnl" dirty="0">
                <a:ea typeface="+mn-lt"/>
                <a:cs typeface="+mn-lt"/>
              </a:rPr>
              <a:t>, pidió para capellanes de la Sociedad a los Padres Paúles. Disponía para ello de una hermosa capilla bajo la advocación de Nuestra Señora del Carmen, ubicada en el barrio de </a:t>
            </a:r>
            <a:r>
              <a:rPr lang="es-ES_tradnl" dirty="0" err="1">
                <a:ea typeface="+mn-lt"/>
                <a:cs typeface="+mn-lt"/>
              </a:rPr>
              <a:t>Lasesarre</a:t>
            </a:r>
            <a:r>
              <a:rPr lang="es-ES_tradnl" dirty="0">
                <a:ea typeface="+mn-lt"/>
                <a:cs typeface="+mn-lt"/>
              </a:rPr>
              <a:t>.</a:t>
            </a:r>
            <a:endParaRPr lang="es-ES_tradnl" dirty="0"/>
          </a:p>
        </p:txBody>
      </p:sp>
      <p:pic>
        <p:nvPicPr>
          <p:cNvPr id="4" name="Imagen 3" descr="Foto en blanco y negro de un grupo de personas en las gradas&#10;&#10;El contenido generado por inteligencia artificial puede ser incorrecto.">
            <a:extLst>
              <a:ext uri="{FF2B5EF4-FFF2-40B4-BE49-F238E27FC236}">
                <a16:creationId xmlns:a16="http://schemas.microsoft.com/office/drawing/2014/main" id="{D08BBDF5-7D79-69BB-6826-756BBE266735}"/>
              </a:ext>
            </a:extLst>
          </p:cNvPr>
          <p:cNvPicPr>
            <a:picLocks noChangeAspect="1"/>
          </p:cNvPicPr>
          <p:nvPr/>
        </p:nvPicPr>
        <p:blipFill>
          <a:blip r:embed="rId2"/>
          <a:srcRect l="13073" r="18620" b="-2"/>
          <a:stretch/>
        </p:blipFill>
        <p:spPr>
          <a:xfrm>
            <a:off x="7675658" y="2093976"/>
            <a:ext cx="3941064" cy="4096512"/>
          </a:xfrm>
          <a:prstGeom prst="rect">
            <a:avLst/>
          </a:prstGeom>
        </p:spPr>
      </p:pic>
    </p:spTree>
    <p:extLst>
      <p:ext uri="{BB962C8B-B14F-4D97-AF65-F5344CB8AC3E}">
        <p14:creationId xmlns:p14="http://schemas.microsoft.com/office/powerpoint/2010/main" val="2817488387"/>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
      <p:transition spd="slow" advClick="0"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BCBAE9B-A2AA-AA4F-2735-E8F691C0DD3C}"/>
              </a:ext>
            </a:extLst>
          </p:cNvPr>
          <p:cNvSpPr>
            <a:spLocks noGrp="1"/>
          </p:cNvSpPr>
          <p:nvPr>
            <p:ph type="title"/>
          </p:nvPr>
        </p:nvSpPr>
        <p:spPr>
          <a:xfrm>
            <a:off x="572493" y="238539"/>
            <a:ext cx="11018520" cy="1434415"/>
          </a:xfrm>
        </p:spPr>
        <p:txBody>
          <a:bodyPr anchor="b">
            <a:normAutofit/>
          </a:bodyPr>
          <a:lstStyle/>
          <a:p>
            <a:r>
              <a:rPr lang="es-ES" sz="4600" dirty="0"/>
              <a:t>Inicios de los misioneros Paúles en Barakaldo</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DEE775D1-F0DB-84C3-BADC-B16CB3C8A566}"/>
              </a:ext>
            </a:extLst>
          </p:cNvPr>
          <p:cNvSpPr>
            <a:spLocks noGrp="1"/>
          </p:cNvSpPr>
          <p:nvPr>
            <p:ph idx="1"/>
          </p:nvPr>
        </p:nvSpPr>
        <p:spPr>
          <a:xfrm>
            <a:off x="155551" y="2085693"/>
            <a:ext cx="7130494" cy="4104795"/>
          </a:xfrm>
        </p:spPr>
        <p:txBody>
          <a:bodyPr vert="horz" lIns="91440" tIns="45720" rIns="91440" bIns="45720" rtlCol="0" anchor="t">
            <a:noAutofit/>
          </a:bodyPr>
          <a:lstStyle/>
          <a:p>
            <a:pPr algn="just"/>
            <a:r>
              <a:rPr lang="es-ES_tradnl" sz="2600" dirty="0"/>
              <a:t>Se llevará a cabo un </a:t>
            </a:r>
            <a:r>
              <a:rPr lang="es-ES_tradnl" sz="2600" dirty="0">
                <a:ea typeface="+mn-lt"/>
                <a:cs typeface="+mn-lt"/>
              </a:rPr>
              <a:t>acuerdo entre la Congregación de la Misión y la Sociedad de Altos Hornos de Vizcaya, donde se autoriza la apertura de una nueva casa de la Congregación en Baracaldo, con el objetivo de ofrecer servicios religiosos a los obreros y sus familias. </a:t>
            </a:r>
          </a:p>
          <a:p>
            <a:pPr algn="just"/>
            <a:r>
              <a:rPr lang="es-ES_tradnl" sz="2600" dirty="0">
                <a:ea typeface="+mn-lt"/>
                <a:cs typeface="+mn-lt"/>
              </a:rPr>
              <a:t>El acuerdo detalla las condiciones de los servicios, las obligaciones del Capellán, las tareas religiosas a realizar, así como las condiciones económicas y de vivienda para el Capellán.</a:t>
            </a:r>
            <a:endParaRPr lang="es-ES_tradnl" sz="2600" dirty="0"/>
          </a:p>
          <a:p>
            <a:pPr algn="just"/>
            <a:endParaRPr lang="es-ES_tradnl" sz="2600" dirty="0"/>
          </a:p>
          <a:p>
            <a:pPr algn="just"/>
            <a:endParaRPr lang="es-ES_tradnl" sz="2600" dirty="0"/>
          </a:p>
        </p:txBody>
      </p:sp>
      <p:pic>
        <p:nvPicPr>
          <p:cNvPr id="4" name="Imagen 3" descr="Altos Hornos de Vizcaya: Sociedad Anónima | Ezagutu Barakaldo">
            <a:extLst>
              <a:ext uri="{FF2B5EF4-FFF2-40B4-BE49-F238E27FC236}">
                <a16:creationId xmlns:a16="http://schemas.microsoft.com/office/drawing/2014/main" id="{3B64EF1A-7BC9-5B95-0CBC-957748491A1E}"/>
              </a:ext>
            </a:extLst>
          </p:cNvPr>
          <p:cNvPicPr>
            <a:picLocks noChangeAspect="1"/>
          </p:cNvPicPr>
          <p:nvPr/>
        </p:nvPicPr>
        <p:blipFill>
          <a:blip r:embed="rId2"/>
          <a:srcRect l="23896" r="14583"/>
          <a:stretch/>
        </p:blipFill>
        <p:spPr>
          <a:xfrm>
            <a:off x="7675658" y="2093976"/>
            <a:ext cx="3941064" cy="4096512"/>
          </a:xfrm>
          <a:prstGeom prst="rect">
            <a:avLst/>
          </a:prstGeom>
        </p:spPr>
      </p:pic>
    </p:spTree>
    <p:extLst>
      <p:ext uri="{BB962C8B-B14F-4D97-AF65-F5344CB8AC3E}">
        <p14:creationId xmlns:p14="http://schemas.microsoft.com/office/powerpoint/2010/main" val="2152368526"/>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B01DF06-3416-7957-0A39-C1F1F09B6195}"/>
              </a:ext>
            </a:extLst>
          </p:cNvPr>
          <p:cNvSpPr>
            <a:spLocks noGrp="1"/>
          </p:cNvSpPr>
          <p:nvPr>
            <p:ph type="title"/>
          </p:nvPr>
        </p:nvSpPr>
        <p:spPr>
          <a:xfrm>
            <a:off x="572493" y="238539"/>
            <a:ext cx="11018520" cy="1434415"/>
          </a:xfrm>
        </p:spPr>
        <p:txBody>
          <a:bodyPr anchor="b">
            <a:normAutofit/>
          </a:bodyPr>
          <a:lstStyle/>
          <a:p>
            <a:r>
              <a:rPr lang="es-ES" sz="5400" dirty="0"/>
              <a:t>Primeros misioneros Paúles Barakaldo</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B3E17C5E-8458-D965-BB80-9EFD3279EF05}"/>
              </a:ext>
            </a:extLst>
          </p:cNvPr>
          <p:cNvSpPr>
            <a:spLocks noGrp="1"/>
          </p:cNvSpPr>
          <p:nvPr>
            <p:ph idx="1"/>
          </p:nvPr>
        </p:nvSpPr>
        <p:spPr>
          <a:xfrm>
            <a:off x="284946" y="2085693"/>
            <a:ext cx="7001099" cy="4349210"/>
          </a:xfrm>
        </p:spPr>
        <p:txBody>
          <a:bodyPr vert="horz" lIns="91440" tIns="45720" rIns="91440" bIns="45720" rtlCol="0" anchor="t">
            <a:noAutofit/>
          </a:bodyPr>
          <a:lstStyle/>
          <a:p>
            <a:pPr algn="just"/>
            <a:r>
              <a:rPr lang="es-ES" sz="2400" dirty="0">
                <a:ea typeface="+mn-lt"/>
                <a:cs typeface="+mn-lt"/>
              </a:rPr>
              <a:t>El 29 de Agosto de 1925,  llegaron a Barakaldo  los dos primeros paules,; el P. </a:t>
            </a:r>
            <a:r>
              <a:rPr lang="es-ES" sz="2400" dirty="0" err="1">
                <a:ea typeface="+mn-lt"/>
                <a:cs typeface="+mn-lt"/>
              </a:rPr>
              <a:t>Maestu</a:t>
            </a:r>
            <a:r>
              <a:rPr lang="es-ES" sz="2400" dirty="0">
                <a:ea typeface="+mn-lt"/>
                <a:cs typeface="+mn-lt"/>
              </a:rPr>
              <a:t> desde </a:t>
            </a:r>
            <a:r>
              <a:rPr lang="es-ES" sz="2400" dirty="0" err="1">
                <a:ea typeface="+mn-lt"/>
                <a:cs typeface="+mn-lt"/>
              </a:rPr>
              <a:t>Avila</a:t>
            </a:r>
            <a:r>
              <a:rPr lang="es-ES" sz="2400" dirty="0">
                <a:ea typeface="+mn-lt"/>
                <a:cs typeface="+mn-lt"/>
              </a:rPr>
              <a:t> y  el  P. José Marín, de la casa de </a:t>
            </a:r>
            <a:r>
              <a:rPr lang="es-ES" sz="2400" dirty="0" err="1">
                <a:ea typeface="+mn-lt"/>
                <a:cs typeface="+mn-lt"/>
              </a:rPr>
              <a:t>Tardajos</a:t>
            </a:r>
            <a:r>
              <a:rPr lang="es-ES" sz="2400" dirty="0">
                <a:ea typeface="+mn-lt"/>
                <a:cs typeface="+mn-lt"/>
              </a:rPr>
              <a:t> (Burgos). </a:t>
            </a:r>
            <a:endParaRPr lang="es-ES" sz="2400" dirty="0"/>
          </a:p>
          <a:p>
            <a:pPr algn="just"/>
            <a:r>
              <a:rPr lang="es-ES" sz="2400" dirty="0">
                <a:ea typeface="+mn-lt"/>
                <a:cs typeface="+mn-lt"/>
              </a:rPr>
              <a:t>El 31 de Agosto del mismo año, D. Fernando Obregón, administrador de Altos Hornos, daba posesión de la capellanía a los dos Padres Paúles que acababan de llegar a Barakaldo. Próximamente llegarán los PP. Jesús </a:t>
            </a:r>
            <a:r>
              <a:rPr lang="es-ES" sz="2400" dirty="0" err="1">
                <a:ea typeface="+mn-lt"/>
                <a:cs typeface="+mn-lt"/>
              </a:rPr>
              <a:t>Jarnés</a:t>
            </a:r>
            <a:r>
              <a:rPr lang="es-ES" sz="2400" dirty="0">
                <a:ea typeface="+mn-lt"/>
                <a:cs typeface="+mn-lt"/>
              </a:rPr>
              <a:t> (desde Cuenca), Bartolomé Gelabert (desde Hortaleza-Madrid) y el Hermano Tomás Vicente (desde Limpias-Cantabria).</a:t>
            </a:r>
            <a:endParaRPr lang="es-ES" sz="2400" dirty="0"/>
          </a:p>
        </p:txBody>
      </p:sp>
      <p:pic>
        <p:nvPicPr>
          <p:cNvPr id="4" name="Imagen 3" descr="100 AÑOS: PAÚLES en Barakaldo – Recursos Académicos">
            <a:extLst>
              <a:ext uri="{FF2B5EF4-FFF2-40B4-BE49-F238E27FC236}">
                <a16:creationId xmlns:a16="http://schemas.microsoft.com/office/drawing/2014/main" id="{C59C272D-AEA5-8F51-4975-36BF463356DD}"/>
              </a:ext>
            </a:extLst>
          </p:cNvPr>
          <p:cNvPicPr>
            <a:picLocks noChangeAspect="1"/>
          </p:cNvPicPr>
          <p:nvPr/>
        </p:nvPicPr>
        <p:blipFill>
          <a:blip r:embed="rId2"/>
          <a:srcRect l="25283" r="7696" b="2"/>
          <a:stretch/>
        </p:blipFill>
        <p:spPr>
          <a:xfrm>
            <a:off x="7675658" y="2093976"/>
            <a:ext cx="3941064" cy="4096512"/>
          </a:xfrm>
          <a:prstGeom prst="rect">
            <a:avLst/>
          </a:prstGeom>
        </p:spPr>
      </p:pic>
    </p:spTree>
    <p:extLst>
      <p:ext uri="{BB962C8B-B14F-4D97-AF65-F5344CB8AC3E}">
        <p14:creationId xmlns:p14="http://schemas.microsoft.com/office/powerpoint/2010/main" val="541207698"/>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A497DF6-288F-F029-323E-DEE20066C0F1}"/>
              </a:ext>
            </a:extLst>
          </p:cNvPr>
          <p:cNvSpPr>
            <a:spLocks noGrp="1"/>
          </p:cNvSpPr>
          <p:nvPr>
            <p:ph type="title"/>
          </p:nvPr>
        </p:nvSpPr>
        <p:spPr>
          <a:xfrm>
            <a:off x="572493" y="238539"/>
            <a:ext cx="11018520" cy="1434415"/>
          </a:xfrm>
        </p:spPr>
        <p:txBody>
          <a:bodyPr anchor="b">
            <a:normAutofit/>
          </a:bodyPr>
          <a:lstStyle/>
          <a:p>
            <a:r>
              <a:rPr lang="es-ES" sz="5400"/>
              <a:t>Fechas y acontecimientos importantes</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71BC97AB-BA28-9E83-3778-2E4F48137823}"/>
              </a:ext>
            </a:extLst>
          </p:cNvPr>
          <p:cNvSpPr>
            <a:spLocks noGrp="1"/>
          </p:cNvSpPr>
          <p:nvPr>
            <p:ph idx="1"/>
          </p:nvPr>
        </p:nvSpPr>
        <p:spPr>
          <a:xfrm>
            <a:off x="572493" y="2071316"/>
            <a:ext cx="6713552" cy="4119172"/>
          </a:xfrm>
        </p:spPr>
        <p:txBody>
          <a:bodyPr vert="horz" lIns="91440" tIns="45720" rIns="91440" bIns="45720" rtlCol="0" anchor="t">
            <a:normAutofit/>
          </a:bodyPr>
          <a:lstStyle/>
          <a:p>
            <a:pPr algn="just"/>
            <a:r>
              <a:rPr lang="es-ES" sz="2200" dirty="0">
                <a:ea typeface="+mn-lt"/>
                <a:cs typeface="+mn-lt"/>
              </a:rPr>
              <a:t>Se destacan una serie de fechas importantes en la historia de los Padres Paúles en Barakaldo.</a:t>
            </a:r>
          </a:p>
          <a:p>
            <a:pPr algn="just"/>
            <a:r>
              <a:rPr lang="es-ES" sz="2200" dirty="0">
                <a:ea typeface="+mn-lt"/>
                <a:cs typeface="+mn-lt"/>
              </a:rPr>
              <a:t>1944: Se funda el Colegio San Vicente de Paúl en Barakaldo, con sede en la Escuela de Artes y Oficios. Llegan los primeros profesores Paúles.</a:t>
            </a:r>
            <a:endParaRPr lang="es-ES" dirty="0"/>
          </a:p>
          <a:p>
            <a:pPr algn="just"/>
            <a:r>
              <a:rPr lang="es-ES" sz="2200" dirty="0">
                <a:ea typeface="+mn-lt"/>
                <a:cs typeface="+mn-lt"/>
              </a:rPr>
              <a:t>1962: El colegio se traslada al barrio de </a:t>
            </a:r>
            <a:r>
              <a:rPr lang="es-ES" sz="2200" dirty="0" err="1">
                <a:ea typeface="+mn-lt"/>
                <a:cs typeface="+mn-lt"/>
              </a:rPr>
              <a:t>Beurko</a:t>
            </a:r>
            <a:r>
              <a:rPr lang="es-ES" sz="2200" dirty="0">
                <a:ea typeface="+mn-lt"/>
                <a:cs typeface="+mn-lt"/>
              </a:rPr>
              <a:t> por el mal estado del antiguo edificio. Se comienzan a impartir cursos PREU y COU.</a:t>
            </a:r>
          </a:p>
          <a:p>
            <a:pPr algn="just"/>
            <a:r>
              <a:rPr lang="es-ES" sz="2200" dirty="0">
                <a:ea typeface="+mn-lt"/>
                <a:cs typeface="+mn-lt"/>
              </a:rPr>
              <a:t>1969:  Se constituye la Parroquia de Nuestra Señora del Carmen. El primer párroco es el P. José </a:t>
            </a:r>
            <a:r>
              <a:rPr lang="es-ES" sz="2200" dirty="0" err="1">
                <a:ea typeface="+mn-lt"/>
                <a:cs typeface="+mn-lt"/>
              </a:rPr>
              <a:t>Caramés</a:t>
            </a:r>
            <a:r>
              <a:rPr lang="es-ES" sz="2200" dirty="0">
                <a:ea typeface="+mn-lt"/>
                <a:cs typeface="+mn-lt"/>
              </a:rPr>
              <a:t>.</a:t>
            </a:r>
          </a:p>
          <a:p>
            <a:pPr marL="0" indent="0" algn="just">
              <a:buNone/>
            </a:pPr>
            <a:endParaRPr lang="es-ES" sz="2200" dirty="0">
              <a:ea typeface="+mn-lt"/>
              <a:cs typeface="+mn-lt"/>
            </a:endParaRPr>
          </a:p>
        </p:txBody>
      </p:sp>
      <p:pic>
        <p:nvPicPr>
          <p:cNvPr id="4" name="Imagen 3" descr="Colegio de San Vicente de Paúl, 1962-1964 | Ezagutu Barakaldo">
            <a:extLst>
              <a:ext uri="{FF2B5EF4-FFF2-40B4-BE49-F238E27FC236}">
                <a16:creationId xmlns:a16="http://schemas.microsoft.com/office/drawing/2014/main" id="{C76231A1-DF06-69E2-E36E-B6443BD72AD7}"/>
              </a:ext>
            </a:extLst>
          </p:cNvPr>
          <p:cNvPicPr>
            <a:picLocks noChangeAspect="1"/>
          </p:cNvPicPr>
          <p:nvPr/>
        </p:nvPicPr>
        <p:blipFill>
          <a:blip r:embed="rId2"/>
          <a:srcRect l="39199" r="12699" b="2"/>
          <a:stretch/>
        </p:blipFill>
        <p:spPr>
          <a:xfrm>
            <a:off x="7675658" y="2093976"/>
            <a:ext cx="3941064" cy="4096512"/>
          </a:xfrm>
          <a:prstGeom prst="rect">
            <a:avLst/>
          </a:prstGeom>
        </p:spPr>
      </p:pic>
    </p:spTree>
    <p:extLst>
      <p:ext uri="{BB962C8B-B14F-4D97-AF65-F5344CB8AC3E}">
        <p14:creationId xmlns:p14="http://schemas.microsoft.com/office/powerpoint/2010/main" val="2210881950"/>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644E6456-A0D9-5B0E-1514-D7B3681FE483}"/>
              </a:ext>
            </a:extLst>
          </p:cNvPr>
          <p:cNvSpPr>
            <a:spLocks noGrp="1"/>
          </p:cNvSpPr>
          <p:nvPr>
            <p:ph type="title"/>
          </p:nvPr>
        </p:nvSpPr>
        <p:spPr>
          <a:xfrm>
            <a:off x="572493" y="238539"/>
            <a:ext cx="11018520" cy="1434415"/>
          </a:xfrm>
        </p:spPr>
        <p:txBody>
          <a:bodyPr anchor="b">
            <a:normAutofit/>
          </a:bodyPr>
          <a:lstStyle/>
          <a:p>
            <a:r>
              <a:rPr lang="es-ES" sz="5400"/>
              <a:t>Fechas y acontecimientos importantes</a:t>
            </a:r>
          </a:p>
        </p:txBody>
      </p:sp>
      <p:sp>
        <p:nvSpPr>
          <p:cNvPr id="1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948778B5-A215-C192-A3F9-291699DC4DB4}"/>
              </a:ext>
            </a:extLst>
          </p:cNvPr>
          <p:cNvSpPr>
            <a:spLocks noGrp="1"/>
          </p:cNvSpPr>
          <p:nvPr>
            <p:ph idx="1"/>
          </p:nvPr>
        </p:nvSpPr>
        <p:spPr>
          <a:xfrm>
            <a:off x="227437" y="1740637"/>
            <a:ext cx="7058608" cy="4449851"/>
          </a:xfrm>
        </p:spPr>
        <p:txBody>
          <a:bodyPr vert="horz" lIns="91440" tIns="45720" rIns="91440" bIns="45720" rtlCol="0" anchor="t">
            <a:noAutofit/>
          </a:bodyPr>
          <a:lstStyle/>
          <a:p>
            <a:pPr marL="0" indent="0" algn="just">
              <a:buNone/>
            </a:pPr>
            <a:endParaRPr lang="es-ES" sz="2000" b="1"/>
          </a:p>
          <a:p>
            <a:pPr algn="just"/>
            <a:r>
              <a:rPr lang="es-ES" sz="2200" dirty="0">
                <a:ea typeface="+mn-lt"/>
                <a:cs typeface="+mn-lt"/>
              </a:rPr>
              <a:t>1971: Se encomienda a los Paúles la Parroquia de San Ignacio de Loyola. Los primeros responsables son los PP. Ventura García y José Ródenas.</a:t>
            </a:r>
            <a:endParaRPr lang="es-ES" sz="2200" dirty="0"/>
          </a:p>
          <a:p>
            <a:pPr algn="just"/>
            <a:r>
              <a:rPr lang="es-ES" sz="2200" dirty="0"/>
              <a:t>2001:  Los dos grupos de Paúles en Barakaldo se unifican en una única residencia en la calle </a:t>
            </a:r>
            <a:r>
              <a:rPr lang="es-ES" sz="2200" dirty="0" err="1"/>
              <a:t>Arauti</a:t>
            </a:r>
            <a:r>
              <a:rPr lang="es-ES" sz="2200" dirty="0"/>
              <a:t>. Se incorpora el Estudiantado de Teología.</a:t>
            </a:r>
          </a:p>
          <a:p>
            <a:pPr algn="just"/>
            <a:r>
              <a:rPr lang="es-ES" sz="2200" dirty="0"/>
              <a:t>2005:  La comunidad está formada por 15 miembros. Se atienden el colegio y las dos parroquias.</a:t>
            </a:r>
          </a:p>
          <a:p>
            <a:pPr algn="just"/>
            <a:r>
              <a:rPr lang="es-ES" sz="2200" dirty="0"/>
              <a:t>2012:  Cambios en la comunidad: salen algunos miembros y llegan otros, incluido el P. Rogelio Vences. Se celebran 50 años del "nuevo" colegio.</a:t>
            </a:r>
          </a:p>
          <a:p>
            <a:endParaRPr lang="es-ES" sz="2000"/>
          </a:p>
          <a:p>
            <a:endParaRPr lang="es-ES" sz="2000"/>
          </a:p>
        </p:txBody>
      </p:sp>
      <p:pic>
        <p:nvPicPr>
          <p:cNvPr id="4" name="Imagen 3" descr="100 AÑOS: PAÚLES en Barakaldo – Recursos Académicos">
            <a:extLst>
              <a:ext uri="{FF2B5EF4-FFF2-40B4-BE49-F238E27FC236}">
                <a16:creationId xmlns:a16="http://schemas.microsoft.com/office/drawing/2014/main" id="{AA022820-891B-3F2B-6AAD-707DF60B5652}"/>
              </a:ext>
            </a:extLst>
          </p:cNvPr>
          <p:cNvPicPr>
            <a:picLocks noChangeAspect="1"/>
          </p:cNvPicPr>
          <p:nvPr/>
        </p:nvPicPr>
        <p:blipFill>
          <a:blip r:embed="rId2"/>
          <a:srcRect l="12689" r="23175" b="2"/>
          <a:stretch/>
        </p:blipFill>
        <p:spPr>
          <a:xfrm>
            <a:off x="7675658" y="2093976"/>
            <a:ext cx="3941064" cy="4096512"/>
          </a:xfrm>
          <a:prstGeom prst="rect">
            <a:avLst/>
          </a:prstGeom>
        </p:spPr>
      </p:pic>
    </p:spTree>
    <p:extLst>
      <p:ext uri="{BB962C8B-B14F-4D97-AF65-F5344CB8AC3E}">
        <p14:creationId xmlns:p14="http://schemas.microsoft.com/office/powerpoint/2010/main" val="4263693855"/>
      </p:ext>
    </p:extLst>
  </p:cSld>
  <p:clrMapOvr>
    <a:masterClrMapping/>
  </p:clrMapOvr>
  <mc:AlternateContent xmlns:mc="http://schemas.openxmlformats.org/markup-compatibility/2006" xmlns:p14="http://schemas.microsoft.com/office/powerpoint/2010/main">
    <mc:Choice Requires="p14">
      <p:transition spd="slow" p14:dur="2000" advClick="0" advTm="15000"/>
    </mc:Choice>
    <mc:Fallback xmlns="">
      <p:transition spd="slow" advClick="0" advTm="15000"/>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TotalTime>
  <Words>887</Words>
  <Application>Microsoft Office PowerPoint</Application>
  <PresentationFormat>Panorámica</PresentationFormat>
  <Paragraphs>44</Paragraphs>
  <Slides>12</Slides>
  <Notes>0</Notes>
  <HiddenSlides>0</HiddenSlides>
  <MMClips>1</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12</vt:i4>
      </vt:variant>
    </vt:vector>
  </HeadingPairs>
  <TitlesOfParts>
    <vt:vector size="20" baseType="lpstr">
      <vt:lpstr>Aptos</vt:lpstr>
      <vt:lpstr>Aptos Display</vt:lpstr>
      <vt:lpstr>Arial</vt:lpstr>
      <vt:lpstr>Calibri</vt:lpstr>
      <vt:lpstr>Courier New</vt:lpstr>
      <vt:lpstr>Open Sans</vt:lpstr>
      <vt:lpstr>Titillium Web</vt:lpstr>
      <vt:lpstr>Tema de Office</vt:lpstr>
      <vt:lpstr>Los Misioneros Paúles en Barakaldo (100 años) </vt:lpstr>
      <vt:lpstr>Introducción</vt:lpstr>
      <vt:lpstr>Primeros misioneros de la Congregación</vt:lpstr>
      <vt:lpstr>Los tres primeros misioneros</vt:lpstr>
      <vt:lpstr>Inicios de los misioneros Paúles en Barakaldo</vt:lpstr>
      <vt:lpstr>Inicios de los misioneros Paúles en Barakaldo</vt:lpstr>
      <vt:lpstr>Primeros misioneros Paúles Barakaldo</vt:lpstr>
      <vt:lpstr>Fechas y acontecimientos importantes</vt:lpstr>
      <vt:lpstr>Fechas y acontecimientos importantes</vt:lpstr>
      <vt:lpstr>Fechas y acontecimientos importantes</vt:lpstr>
      <vt:lpstr>Fechas y acontecimientos importantes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Los Misioneros Paúles en Barakaldo (100 años)</dc:title>
  <dc:creator>User</dc:creator>
  <cp:lastModifiedBy>MIGUEL ANGEL OLABUENAGA ORNES</cp:lastModifiedBy>
  <cp:revision>377</cp:revision>
  <dcterms:created xsi:type="dcterms:W3CDTF">2025-04-03T16:55:25Z</dcterms:created>
  <dcterms:modified xsi:type="dcterms:W3CDTF">2025-05-04T15:23:03Z</dcterms:modified>
</cp:coreProperties>
</file>