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3" r:id="rId4"/>
    <p:sldId id="265" r:id="rId5"/>
    <p:sldId id="264" r:id="rId6"/>
    <p:sldId id="260" r:id="rId7"/>
    <p:sldId id="261" r:id="rId8"/>
    <p:sldId id="262" r:id="rId9"/>
    <p:sldId id="257" r:id="rId10"/>
    <p:sldId id="259" r:id="rId11"/>
    <p:sldId id="258" r:id="rId12"/>
    <p:sldId id="26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18404-2AAD-7319-C6A6-7CF4E348D561}" v="7" dt="2025-04-10T17:42:16.286"/>
    <p1510:client id="{8645D050-CA6A-3176-AE67-AD3F494F897B}" v="192" dt="2025-04-10T07:39:07.054"/>
    <p1510:client id="{F6DE505E-639B-3544-E93C-7672514173C6}" v="300" dt="2025-04-09T12:57:28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04/05/2025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Breve Historia del Colegio San Vicente de Paúl de Barakaldo - Congregación  de la Misión, Provincia de Zaragoza">
            <a:extLst>
              <a:ext uri="{FF2B5EF4-FFF2-40B4-BE49-F238E27FC236}">
                <a16:creationId xmlns:a16="http://schemas.microsoft.com/office/drawing/2014/main" id="{2C01CDE7-8988-F371-E0EA-5EA42F3D1F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14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Bookman Old Style"/>
              </a:rPr>
              <a:t>100 AÑOS: Paúles en Barakaldo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89962" y="5970951"/>
            <a:ext cx="4572000" cy="5808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Alison Castelo Castro</a:t>
            </a:r>
          </a:p>
        </p:txBody>
      </p:sp>
      <p:pic>
        <p:nvPicPr>
          <p:cNvPr id="5" name="1_Hora_las_melodias_mas_bellas_las_melodias_antiguas_te_transportan_a_una_epoca_de_juventud_musica (mp3cut.net)">
            <a:hlinkClick r:id="" action="ppaction://media"/>
            <a:extLst>
              <a:ext uri="{FF2B5EF4-FFF2-40B4-BE49-F238E27FC236}">
                <a16:creationId xmlns:a16="http://schemas.microsoft.com/office/drawing/2014/main" id="{546A30CD-3562-4130-C2E7-466EE971F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370" y="220123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DE91F0-8ECB-FDF3-BEFF-D5DC4912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900" b="1" dirty="0">
                <a:latin typeface="Bookman Old Style"/>
              </a:rPr>
              <a:t>Parroquia de San Ignacio (</a:t>
            </a:r>
            <a:r>
              <a:rPr lang="es-ES" sz="4900" b="1" err="1">
                <a:latin typeface="Bookman Old Style"/>
              </a:rPr>
              <a:t>Rontegi</a:t>
            </a:r>
            <a:r>
              <a:rPr lang="es-ES" sz="4900" b="1" dirty="0">
                <a:latin typeface="Bookman Old Style"/>
              </a:rPr>
              <a:t>)</a:t>
            </a:r>
            <a:endParaRPr lang="es-ES" sz="4900" dirty="0">
              <a:latin typeface="Bookman Old Style"/>
            </a:endParaRPr>
          </a:p>
        </p:txBody>
      </p:sp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BFAE91-130F-EB82-FEE5-C213B81CB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305430" cy="386204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Durante los años 70 y 80, se amplió la labor pastoral: clases en colegios, ordenaciones religiosas, y más presencia misionera.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En </a:t>
            </a:r>
            <a:r>
              <a:rPr lang="es-ES" sz="2400" b="1" dirty="0">
                <a:solidFill>
                  <a:schemeClr val="tx1">
                    <a:alpha val="80000"/>
                  </a:schemeClr>
                </a:solidFill>
              </a:rPr>
              <a:t>1986</a:t>
            </a:r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, la comunidad se fusiona con la del Carmen, compartiendo residencia en la </a:t>
            </a:r>
            <a:r>
              <a:rPr lang="es-ES" sz="2400" b="1" dirty="0">
                <a:solidFill>
                  <a:schemeClr val="tx1">
                    <a:alpha val="80000"/>
                  </a:schemeClr>
                </a:solidFill>
              </a:rPr>
              <a:t>Calle Ibarra, 13</a:t>
            </a:r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, pero manteniendo la atención a la parroquia.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Finalmente, en </a:t>
            </a:r>
            <a:r>
              <a:rPr lang="es-ES" sz="2400" b="1" dirty="0">
                <a:solidFill>
                  <a:schemeClr val="tx1">
                    <a:alpha val="80000"/>
                  </a:schemeClr>
                </a:solidFill>
              </a:rPr>
              <a:t>2002</a:t>
            </a:r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, la comunidad se traslada a </a:t>
            </a:r>
            <a:r>
              <a:rPr lang="es-ES" sz="2400" b="1" err="1">
                <a:solidFill>
                  <a:schemeClr val="tx1">
                    <a:alpha val="80000"/>
                  </a:schemeClr>
                </a:solidFill>
              </a:rPr>
              <a:t>Beurko</a:t>
            </a:r>
            <a:r>
              <a:rPr lang="es-ES" sz="2400" dirty="0">
                <a:solidFill>
                  <a:schemeClr val="tx1">
                    <a:alpha val="80000"/>
                  </a:schemeClr>
                </a:solidFill>
              </a:rPr>
              <a:t>, donde continúa su misión desde una nueva sede más amplia, junto a otros ministerios.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C4381C-3D53-630C-BF96-9AB08786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12" r="6387" b="-2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5ECE7-A897-6A97-FEF9-1202AB79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4900" b="1" dirty="0">
                <a:latin typeface="Bookman Old Style"/>
              </a:rPr>
              <a:t>Parroquia de San Ignacio (</a:t>
            </a:r>
            <a:r>
              <a:rPr lang="es-ES" sz="4900" b="1" dirty="0" err="1">
                <a:latin typeface="Bookman Old Style"/>
              </a:rPr>
              <a:t>Rontegi</a:t>
            </a:r>
            <a:r>
              <a:rPr lang="es-ES" sz="4900" b="1" dirty="0">
                <a:latin typeface="Bookman Old Style"/>
              </a:rPr>
              <a:t>)</a:t>
            </a:r>
            <a:endParaRPr lang="es-ES" sz="4900">
              <a:latin typeface="Bookman Old Style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3B091-8269-F610-A988-297AAFEE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904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000" dirty="0"/>
              <a:t>Entre </a:t>
            </a:r>
            <a:r>
              <a:rPr lang="es-ES" sz="2000" b="1" dirty="0"/>
              <a:t>1972 y 1974</a:t>
            </a:r>
            <a:r>
              <a:rPr lang="es-ES" sz="2000" dirty="0"/>
              <a:t>, varios sacerdotes se fueron incorporando y sustituyendo hasta formar una </a:t>
            </a:r>
            <a:r>
              <a:rPr lang="es-ES" sz="2000" b="1" dirty="0"/>
              <a:t>comunidad independiente</a:t>
            </a:r>
            <a:r>
              <a:rPr lang="es-ES" sz="2000" dirty="0"/>
              <a:t> en 1974, liderada por el P. Pedro Sanz.</a:t>
            </a:r>
          </a:p>
          <a:p>
            <a:pPr algn="just"/>
            <a:r>
              <a:rPr lang="es-ES" sz="2000" dirty="0"/>
              <a:t>La parroquia tenía un carácter </a:t>
            </a:r>
            <a:r>
              <a:rPr lang="es-ES" sz="2000" b="1" dirty="0"/>
              <a:t>cosmopolita y obrero</a:t>
            </a:r>
            <a:r>
              <a:rPr lang="es-ES" sz="2000" dirty="0"/>
              <a:t>, con familias llegadas de distintas regiones de España.</a:t>
            </a:r>
          </a:p>
          <a:p>
            <a:pPr algn="just"/>
            <a:r>
              <a:rPr lang="es-ES" sz="2000" dirty="0"/>
              <a:t>Se llevaban a cabo diversas actividades pastorales: misas, catequesis, publicación de una hoja parroquial, ayuda a colegios y casas religiosas.</a:t>
            </a:r>
          </a:p>
          <a:p>
            <a:pPr algn="just"/>
            <a:r>
              <a:rPr lang="es-ES" sz="2000" dirty="0"/>
              <a:t>En </a:t>
            </a:r>
            <a:r>
              <a:rPr lang="es-ES" sz="2000" b="1" dirty="0"/>
              <a:t>1975</a:t>
            </a:r>
            <a:r>
              <a:rPr lang="es-ES" sz="2000" dirty="0"/>
              <a:t>, llegaron los primeros estudiantes a la comunidad, y se trasladaron a un piso más amplio en la </a:t>
            </a:r>
            <a:r>
              <a:rPr lang="es-ES" sz="2000" b="1" dirty="0"/>
              <a:t>Calle Ibarra</a:t>
            </a:r>
            <a:r>
              <a:rPr lang="es-ES" sz="2000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C46229-68CA-2889-94AE-DEA28948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60" y="2237600"/>
            <a:ext cx="4410740" cy="33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B37F0-7C51-A9E5-1250-EE7E7475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182" y="2751766"/>
            <a:ext cx="1601637" cy="1339940"/>
          </a:xfrm>
        </p:spPr>
        <p:txBody>
          <a:bodyPr>
            <a:noAutofit/>
          </a:bodyPr>
          <a:lstStyle/>
          <a:p>
            <a:r>
              <a:rPr lang="es-ES" sz="4900" dirty="0">
                <a:latin typeface="Bookman Old Style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41908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6319A5-7842-565A-918B-3684B834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s-ES" sz="4900" dirty="0">
                <a:latin typeface="Bookman Old Style"/>
              </a:rPr>
              <a:t>INTRODUCCIÓN</a:t>
            </a:r>
            <a:endParaRPr lang="es-ES" sz="49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E9CA7-DE0F-F6C3-A9FD-C14DD489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400" dirty="0">
                <a:ea typeface="+mn-lt"/>
                <a:cs typeface="+mn-lt"/>
              </a:rPr>
              <a:t>Aunque contar la historia local puede caer en el “localismo”, resulta clave para entender tanto el entorno inmediato como procesos más amplios.</a:t>
            </a:r>
            <a:endParaRPr lang="es-ES" sz="2400" dirty="0"/>
          </a:p>
          <a:p>
            <a:pPr algn="just"/>
            <a:r>
              <a:rPr lang="es-ES" sz="2400" dirty="0">
                <a:ea typeface="+mn-lt"/>
                <a:cs typeface="+mn-lt"/>
              </a:rPr>
              <a:t> El barrio de Desierto, antiguamente zona rural carmelita, cambió radicalmente con la llegada de Altos Hornos de Vizcaya a finales del siglo XIX. </a:t>
            </a:r>
          </a:p>
          <a:p>
            <a:pPr algn="just"/>
            <a:r>
              <a:rPr lang="es-ES" sz="2400" dirty="0">
                <a:ea typeface="+mn-lt"/>
                <a:cs typeface="+mn-lt"/>
              </a:rPr>
              <a:t>La industrialización trajo consigo transformaciones sociales, así como iniciativas educativas y religiosas, entre ellas la capilla del Carmen, donde comenzó la labor de los Paúles.</a:t>
            </a:r>
            <a:endParaRPr lang="es-ES" sz="2400" dirty="0"/>
          </a:p>
        </p:txBody>
      </p:sp>
      <p:pic>
        <p:nvPicPr>
          <p:cNvPr id="5" name="Imagen 4" descr="Altos Hornos de Vizcaya - Wikipedia, la enciclopedia libre">
            <a:extLst>
              <a:ext uri="{FF2B5EF4-FFF2-40B4-BE49-F238E27FC236}">
                <a16:creationId xmlns:a16="http://schemas.microsoft.com/office/drawing/2014/main" id="{70394FB7-E89F-7258-E080-E3F1F24B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39" r="3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27F5EA-D6F1-FCD2-38C9-4B5DDAA80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s-ES" sz="4900" dirty="0">
                <a:latin typeface="Bookman Old Style"/>
                <a:ea typeface="+mj-lt"/>
                <a:cs typeface="+mj-lt"/>
              </a:rPr>
              <a:t>Capilla del Carmen</a:t>
            </a:r>
            <a:endParaRPr lang="es-ES" sz="4900">
              <a:latin typeface="Bookman Old Style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99764-C82D-F8F7-965A-B3770B62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85693"/>
            <a:ext cx="6914835" cy="410479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400" dirty="0">
                <a:ea typeface="+mn-lt"/>
                <a:cs typeface="+mn-lt"/>
              </a:rPr>
              <a:t>En 1925, Altos Hornos de Vizcaya (AHV), a través de su gerente Eduardo Merello, solicitó a los Padres Paúles ser capellanes para su empresa. Antes lo intentaron con los Jesuitas, pero no aceptaron.</a:t>
            </a:r>
            <a:endParaRPr lang="es-ES" sz="2400" b="1" dirty="0"/>
          </a:p>
          <a:p>
            <a:pPr algn="just"/>
            <a:r>
              <a:rPr lang="es-ES" sz="2400" dirty="0">
                <a:ea typeface="+mn-lt"/>
                <a:cs typeface="+mn-lt"/>
              </a:rPr>
              <a:t>AHV ofreció una capilla en </a:t>
            </a:r>
            <a:r>
              <a:rPr lang="es-ES" sz="2400" err="1">
                <a:ea typeface="+mn-lt"/>
                <a:cs typeface="+mn-lt"/>
              </a:rPr>
              <a:t>Lasesarre</a:t>
            </a:r>
            <a:r>
              <a:rPr lang="es-ES" sz="2400" dirty="0">
                <a:ea typeface="+mn-lt"/>
                <a:cs typeface="+mn-lt"/>
              </a:rPr>
              <a:t> dedicada a Nuestra Señora del Carmen. El Obispo de Vitoria y el Nuncio Apostólico dieron el visto bueno para establecer una nueva casa religiosa.</a:t>
            </a:r>
            <a:endParaRPr lang="es-ES" sz="2400" dirty="0"/>
          </a:p>
          <a:p>
            <a:pPr algn="just"/>
            <a:r>
              <a:rPr lang="es-ES" sz="2400" dirty="0">
                <a:ea typeface="+mn-lt"/>
                <a:cs typeface="+mn-lt"/>
              </a:rPr>
              <a:t>El convenio entre AHV y la Congregación de la Misión incluía misa diaria, rosario, novenas, atención a enfermos y cultos especiales en la capilla, el sanatorio y las escuelas.</a:t>
            </a:r>
            <a:endParaRPr lang="es-ES" sz="2400" dirty="0"/>
          </a:p>
          <a:p>
            <a:pPr marL="0" indent="0">
              <a:buNone/>
            </a:pPr>
            <a:endParaRPr lang="en-US" sz="2200"/>
          </a:p>
          <a:p>
            <a:endParaRPr lang="es-ES" sz="2200" b="1"/>
          </a:p>
          <a:p>
            <a:endParaRPr lang="es-ES" sz="2200"/>
          </a:p>
          <a:p>
            <a:endParaRPr lang="es-ES" sz="2200"/>
          </a:p>
          <a:p>
            <a:endParaRPr lang="es-ES" sz="2200" b="1"/>
          </a:p>
          <a:p>
            <a:endParaRPr lang="es-ES" sz="2200"/>
          </a:p>
        </p:txBody>
      </p:sp>
      <p:pic>
        <p:nvPicPr>
          <p:cNvPr id="4" name="Imagen 3" descr="Foto en blanco y negro de un reloj en un edificio&#10;&#10;El contenido generado por inteligencia artificial puede ser incorrecto.">
            <a:extLst>
              <a:ext uri="{FF2B5EF4-FFF2-40B4-BE49-F238E27FC236}">
                <a16:creationId xmlns:a16="http://schemas.microsoft.com/office/drawing/2014/main" id="{314FB0E3-1047-9619-492A-AB2AD85F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78" r="-3" b="4690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6BFE3F-AD85-B3F0-1474-83D7D80C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s-ES" sz="4900" dirty="0">
                <a:latin typeface="Bookman Old Style"/>
              </a:rPr>
              <a:t>Capilla del Carmen</a:t>
            </a:r>
            <a:endParaRPr lang="es-E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5C59DC-7D42-374B-9E35-BAB956E2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500" dirty="0"/>
              <a:t>En 1975, la colaboración con AHV termina cuando esta deja de pagar sin previo aviso. Los Paúles abandonan su labor en las escuelas de la empresa.</a:t>
            </a:r>
            <a:endParaRPr lang="en-US" sz="2500" dirty="0"/>
          </a:p>
          <a:p>
            <a:pPr algn="just"/>
            <a:r>
              <a:rPr lang="es-ES" sz="2500" dirty="0"/>
              <a:t>La comunidad sigue activa hasta el 20 de julio de 2002, cuando se traslada a </a:t>
            </a:r>
            <a:r>
              <a:rPr lang="es-ES" sz="2500" dirty="0" err="1"/>
              <a:t>Beurko</a:t>
            </a:r>
            <a:r>
              <a:rPr lang="es-ES" sz="2500" dirty="0"/>
              <a:t>. Se forma allí una nueva comunidad con otros ministerios.</a:t>
            </a:r>
            <a:endParaRPr lang="en-US" sz="2500" dirty="0"/>
          </a:p>
          <a:p>
            <a:pPr algn="just"/>
            <a:r>
              <a:rPr lang="es-ES" sz="2500" dirty="0"/>
              <a:t>Desde </a:t>
            </a:r>
            <a:r>
              <a:rPr lang="es-ES" sz="2500" dirty="0" err="1"/>
              <a:t>Beurko</a:t>
            </a:r>
            <a:r>
              <a:rPr lang="es-ES" sz="2500" dirty="0"/>
              <a:t> seguirá atendiendo la Parroquia hasta nuestros días.</a:t>
            </a:r>
          </a:p>
        </p:txBody>
      </p:sp>
      <p:pic>
        <p:nvPicPr>
          <p:cNvPr id="6" name="Imagen 5" descr="La parroquia de El Carmen de Barakaldo cumple 50 años">
            <a:extLst>
              <a:ext uri="{FF2B5EF4-FFF2-40B4-BE49-F238E27FC236}">
                <a16:creationId xmlns:a16="http://schemas.microsoft.com/office/drawing/2014/main" id="{06A69D40-BFB4-944A-164D-124208E24A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24" r="2204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CBB9D1-0E77-C405-C679-AECB0883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93" y="600479"/>
            <a:ext cx="6251110" cy="842312"/>
          </a:xfrm>
        </p:spPr>
        <p:txBody>
          <a:bodyPr anchor="b">
            <a:normAutofit/>
          </a:bodyPr>
          <a:lstStyle/>
          <a:p>
            <a:pPr algn="ctr"/>
            <a:r>
              <a:rPr lang="es-ES" sz="4900" dirty="0">
                <a:latin typeface="Bookman Old Style"/>
              </a:rPr>
              <a:t>Capilla del Carmen</a:t>
            </a:r>
            <a:endParaRPr lang="es-ES" dirty="0"/>
          </a:p>
        </p:txBody>
      </p:sp>
      <p:pic>
        <p:nvPicPr>
          <p:cNvPr id="5" name="Imagen 4" descr="La parroquia de El Carmen de Barakaldo cumple 50 años">
            <a:extLst>
              <a:ext uri="{FF2B5EF4-FFF2-40B4-BE49-F238E27FC236}">
                <a16:creationId xmlns:a16="http://schemas.microsoft.com/office/drawing/2014/main" id="{5F5FED6D-A46A-F614-3AAF-9F73F7F6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82" r="3" b="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D1ED54-3749-B5BD-ADF2-D9EDF1C3D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3" y="1687068"/>
            <a:ext cx="6509902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300" dirty="0"/>
              <a:t>Los primeros Padres Paúles llegaron en agosto de 1925. Vivieron en condiciones modestas hasta que en 1928 se trasladaron a una nueva casa en la Travesía Ramón y Cajal.</a:t>
            </a:r>
            <a:endParaRPr lang="en-US" sz="2300" dirty="0"/>
          </a:p>
          <a:p>
            <a:pPr algn="just"/>
            <a:r>
              <a:rPr lang="es-ES" sz="2300" dirty="0"/>
              <a:t>Durante la Guerra Civil no hubo víctimas en la comunidad, aunque hubo dificultades. En 1940 y 1962 se revisaron los convenios con AHV.</a:t>
            </a:r>
          </a:p>
          <a:p>
            <a:pPr algn="just"/>
            <a:r>
              <a:rPr lang="es-ES" sz="2300" dirty="0"/>
              <a:t>En 1969 se establece oficialmente la Parroquia de Ntra. Sra. del Carmen. AHV cede la capilla y se forma una comunidad con un párroco y tres sacerdotes paúles. En 1973 se trasladan a un nuevo piso en la calle Ibarra.</a:t>
            </a:r>
          </a:p>
        </p:txBody>
      </p:sp>
    </p:spTree>
    <p:extLst>
      <p:ext uri="{BB962C8B-B14F-4D97-AF65-F5344CB8AC3E}">
        <p14:creationId xmlns:p14="http://schemas.microsoft.com/office/powerpoint/2010/main" val="19280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A6E175-BFBE-443C-BF3C-14C2A7912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5550210" cy="1087819"/>
          </a:xfrm>
        </p:spPr>
        <p:txBody>
          <a:bodyPr anchor="b">
            <a:noAutofit/>
          </a:bodyPr>
          <a:lstStyle/>
          <a:p>
            <a:pPr algn="ctr"/>
            <a:r>
              <a:rPr lang="es-ES" sz="4900" b="1" dirty="0">
                <a:latin typeface="Bookman Old Style"/>
              </a:rPr>
              <a:t>Colegio San Vicente de Paúl</a:t>
            </a:r>
            <a:endParaRPr lang="es-ES" sz="4900">
              <a:latin typeface="Bookman Old Styl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EFA1FA-ABAF-2465-9B90-42AAB9468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57" y="3431718"/>
            <a:ext cx="11631831" cy="349286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400" dirty="0">
                <a:ea typeface="+mn-lt"/>
                <a:cs typeface="+mn-lt"/>
              </a:rPr>
              <a:t>En 1925, Altos Hornos de Vizcaya (AHV), a través de su gerente Eduardo Merello, solicitó a los Padres Paúles ser capellanes para su empresa. Antes lo intentaron con los Jesuitas, pero no aceptaron.</a:t>
            </a:r>
            <a:endParaRPr lang="es-ES" sz="2400" dirty="0"/>
          </a:p>
          <a:p>
            <a:pPr algn="just"/>
            <a:r>
              <a:rPr lang="es-ES" sz="2400" dirty="0">
                <a:ea typeface="+mn-lt"/>
                <a:cs typeface="+mn-lt"/>
              </a:rPr>
              <a:t>AHV ofreció una capilla en </a:t>
            </a:r>
            <a:r>
              <a:rPr lang="es-ES" sz="2400" dirty="0" err="1">
                <a:ea typeface="+mn-lt"/>
                <a:cs typeface="+mn-lt"/>
              </a:rPr>
              <a:t>Lasesarre</a:t>
            </a:r>
            <a:r>
              <a:rPr lang="es-ES" sz="2400" dirty="0">
                <a:ea typeface="+mn-lt"/>
                <a:cs typeface="+mn-lt"/>
              </a:rPr>
              <a:t> dedicada a Nuestra Señora del Carmen. El Obispo de Vitoria y el Nuncio Apostólico dieron el visto bueno para establecer una nueva casa religiosa.</a:t>
            </a:r>
            <a:endParaRPr lang="es-ES" sz="2400" dirty="0"/>
          </a:p>
          <a:p>
            <a:pPr algn="just"/>
            <a:r>
              <a:rPr lang="es-ES" sz="2400" dirty="0">
                <a:ea typeface="+mn-lt"/>
                <a:cs typeface="+mn-lt"/>
              </a:rPr>
              <a:t>El convenio entre AHV y la Congregación de la Misión incluía misa diaria, rosario, novenas, atención a enfermos y cultos especiales en la capilla, el sanatorio y las escuelas.</a:t>
            </a:r>
            <a:endParaRPr lang="es-ES" sz="2400" dirty="0"/>
          </a:p>
          <a:p>
            <a:endParaRPr lang="es-ES" sz="1500"/>
          </a:p>
        </p:txBody>
      </p:sp>
      <p:pic>
        <p:nvPicPr>
          <p:cNvPr id="4" name="Imagen 3" descr="Foto en blanco y negro de un edificio viejo&#10;&#10;El contenido generado por inteligencia artificial puede ser incorrecto.">
            <a:extLst>
              <a:ext uri="{FF2B5EF4-FFF2-40B4-BE49-F238E27FC236}">
                <a16:creationId xmlns:a16="http://schemas.microsoft.com/office/drawing/2014/main" id="{FA3CB7ED-3F0E-B956-B5EF-EC0686E4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154" y="108362"/>
            <a:ext cx="4499483" cy="32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FFD44BAB-2F3A-4B95-B9D3-E5B81978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E3ACE2-2612-6B32-93C5-D7BD640F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9" y="697804"/>
            <a:ext cx="5407485" cy="1340418"/>
          </a:xfrm>
        </p:spPr>
        <p:txBody>
          <a:bodyPr anchor="b">
            <a:noAutofit/>
          </a:bodyPr>
          <a:lstStyle/>
          <a:p>
            <a:pPr algn="ctr"/>
            <a:r>
              <a:rPr lang="es-ES" sz="4900" b="1" dirty="0">
                <a:solidFill>
                  <a:schemeClr val="tx2"/>
                </a:solidFill>
                <a:latin typeface="Bookman Old Style"/>
              </a:rPr>
              <a:t>Colegio San Vicente de Paúl</a:t>
            </a:r>
            <a:endParaRPr lang="es-ES" sz="4900">
              <a:solidFill>
                <a:schemeClr val="tx2"/>
              </a:solidFill>
              <a:latin typeface="Bookman Old Style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9762B-6CAB-0891-BC06-ED9D1A50D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60" y="2487803"/>
            <a:ext cx="6618992" cy="378883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000" b="1" dirty="0">
                <a:solidFill>
                  <a:schemeClr val="tx2"/>
                </a:solidFill>
              </a:rPr>
              <a:t>Intentos de reconocimiento</a:t>
            </a:r>
            <a:r>
              <a:rPr lang="es-ES" sz="2000" dirty="0">
                <a:solidFill>
                  <a:schemeClr val="tx2"/>
                </a:solidFill>
              </a:rPr>
              <a:t>: A pesar de los esfuerzos por conseguir el reconocimiento oficial del colegio, los primeros intentos en 1945 y 1947 fueron rechazados. Solo en 1947, tras un segundo expediente, se obtuvo un reconocimiento provisional.</a:t>
            </a:r>
          </a:p>
          <a:p>
            <a:r>
              <a:rPr lang="es-ES" sz="2000" b="1" dirty="0">
                <a:solidFill>
                  <a:schemeClr val="tx2"/>
                </a:solidFill>
              </a:rPr>
              <a:t>Dificultades de infraestructura</a:t>
            </a:r>
            <a:r>
              <a:rPr lang="es-ES" sz="2000" dirty="0">
                <a:solidFill>
                  <a:schemeClr val="tx2"/>
                </a:solidFill>
              </a:rPr>
              <a:t>: En los años siguientes, el colegio enfrenta graves problemas de infraestructura. En 1953, la Inspección de Valladolid exige nuevos trámites para mantener el reconocimiento debido a las deficiencias del edificio.</a:t>
            </a:r>
          </a:p>
          <a:p>
            <a:r>
              <a:rPr lang="es-ES" sz="2000" b="1" dirty="0">
                <a:solidFill>
                  <a:schemeClr val="tx2"/>
                </a:solidFill>
              </a:rPr>
              <a:t>Cierre y solución</a:t>
            </a:r>
            <a:r>
              <a:rPr lang="es-ES" sz="2000" dirty="0">
                <a:solidFill>
                  <a:schemeClr val="tx2"/>
                </a:solidFill>
              </a:rPr>
              <a:t>: En 1954, se plantea el cierre del colegio debido a los problemas económicos y de espacio. Sin embargo, la comunidad educativa lucha por su continuidad, y en 1956 se decide su permanencia y la construcción de un nuevo colegio en </a:t>
            </a:r>
            <a:r>
              <a:rPr lang="es-ES" sz="2000" err="1">
                <a:solidFill>
                  <a:schemeClr val="tx2"/>
                </a:solidFill>
              </a:rPr>
              <a:t>Beurko</a:t>
            </a:r>
            <a:r>
              <a:rPr lang="es-ES" sz="2000" dirty="0">
                <a:solidFill>
                  <a:schemeClr val="tx2"/>
                </a:solidFill>
              </a:rPr>
              <a:t>.</a:t>
            </a: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4" name="Imagen 3" descr="Imagen en blanco y negro de personas caminando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DAA4E51B-C799-0F9B-DA9F-4CCFF9FD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46" r="26231" b="1"/>
          <a:stretch/>
        </p:blipFill>
        <p:spPr>
          <a:xfrm>
            <a:off x="6886803" y="770037"/>
            <a:ext cx="5298683" cy="608796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pSp>
        <p:nvGrpSpPr>
          <p:cNvPr id="17" name="Group 10">
            <a:extLst>
              <a:ext uri="{FF2B5EF4-FFF2-40B4-BE49-F238E27FC236}">
                <a16:creationId xmlns:a16="http://schemas.microsoft.com/office/drawing/2014/main" id="{5C6AE2F4-5A2E-4357-A1D8-6142F9BDC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14766" y="695399"/>
            <a:ext cx="5570720" cy="6171739"/>
            <a:chOff x="6626306" y="695399"/>
            <a:chExt cx="5570720" cy="61717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6AC7E8-A56F-4E9D-A394-C9A2F65DD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33035" y="910673"/>
              <a:ext cx="5263991" cy="5956465"/>
            </a:xfrm>
            <a:custGeom>
              <a:avLst/>
              <a:gdLst>
                <a:gd name="connsiteX0" fmla="*/ 2918460 w 2961539"/>
                <a:gd name="connsiteY0" fmla="*/ 1324969 h 3351127"/>
                <a:gd name="connsiteX1" fmla="*/ 2906649 w 2961539"/>
                <a:gd name="connsiteY1" fmla="*/ 1284393 h 3351127"/>
                <a:gd name="connsiteX2" fmla="*/ 2893314 w 2961539"/>
                <a:gd name="connsiteY2" fmla="*/ 1244388 h 3351127"/>
                <a:gd name="connsiteX3" fmla="*/ 2878741 w 2961539"/>
                <a:gd name="connsiteY3" fmla="*/ 1204859 h 3351127"/>
                <a:gd name="connsiteX4" fmla="*/ 2811209 w 2961539"/>
                <a:gd name="connsiteY4" fmla="*/ 1051316 h 3351127"/>
                <a:gd name="connsiteX5" fmla="*/ 2636711 w 2961539"/>
                <a:gd name="connsiteY5" fmla="*/ 768709 h 3351127"/>
                <a:gd name="connsiteX6" fmla="*/ 2418683 w 2961539"/>
                <a:gd name="connsiteY6" fmla="*/ 522202 h 3351127"/>
                <a:gd name="connsiteX7" fmla="*/ 2165699 w 2961539"/>
                <a:gd name="connsiteY7" fmla="*/ 314748 h 3351127"/>
                <a:gd name="connsiteX8" fmla="*/ 2027873 w 2961539"/>
                <a:gd name="connsiteY8" fmla="*/ 227213 h 3351127"/>
                <a:gd name="connsiteX9" fmla="*/ 1883474 w 2961539"/>
                <a:gd name="connsiteY9" fmla="*/ 151203 h 3351127"/>
                <a:gd name="connsiteX10" fmla="*/ 1576483 w 2961539"/>
                <a:gd name="connsiteY10" fmla="*/ 40618 h 3351127"/>
                <a:gd name="connsiteX11" fmla="*/ 1415415 w 2961539"/>
                <a:gd name="connsiteY11" fmla="*/ 10233 h 3351127"/>
                <a:gd name="connsiteX12" fmla="*/ 1251204 w 2961539"/>
                <a:gd name="connsiteY12" fmla="*/ 42 h 3351127"/>
                <a:gd name="connsiteX13" fmla="*/ 927163 w 2961539"/>
                <a:gd name="connsiteY13" fmla="*/ 29855 h 3351127"/>
                <a:gd name="connsiteX14" fmla="*/ 610362 w 2961539"/>
                <a:gd name="connsiteY14" fmla="*/ 116151 h 3351127"/>
                <a:gd name="connsiteX15" fmla="*/ 315468 w 2961539"/>
                <a:gd name="connsiteY15" fmla="*/ 267408 h 3351127"/>
                <a:gd name="connsiteX16" fmla="*/ 182975 w 2961539"/>
                <a:gd name="connsiteY16" fmla="*/ 368183 h 3351127"/>
                <a:gd name="connsiteX17" fmla="*/ 64294 w 2961539"/>
                <a:gd name="connsiteY17" fmla="*/ 484674 h 3351127"/>
                <a:gd name="connsiteX18" fmla="*/ 0 w 2961539"/>
                <a:gd name="connsiteY18" fmla="*/ 556778 h 3351127"/>
                <a:gd name="connsiteX19" fmla="*/ 0 w 2961539"/>
                <a:gd name="connsiteY19" fmla="*/ 956066 h 3351127"/>
                <a:gd name="connsiteX20" fmla="*/ 227552 w 2961539"/>
                <a:gd name="connsiteY20" fmla="*/ 636597 h 3351127"/>
                <a:gd name="connsiteX21" fmla="*/ 331756 w 2961539"/>
                <a:gd name="connsiteY21" fmla="*/ 534966 h 3351127"/>
                <a:gd name="connsiteX22" fmla="*/ 441770 w 2961539"/>
                <a:gd name="connsiteY22" fmla="*/ 439620 h 3351127"/>
                <a:gd name="connsiteX23" fmla="*/ 683419 w 2961539"/>
                <a:gd name="connsiteY23" fmla="*/ 274457 h 3351127"/>
                <a:gd name="connsiteX24" fmla="*/ 956596 w 2961539"/>
                <a:gd name="connsiteY24" fmla="*/ 161300 h 3351127"/>
                <a:gd name="connsiteX25" fmla="*/ 1251490 w 2961539"/>
                <a:gd name="connsiteY25" fmla="*/ 123009 h 3351127"/>
                <a:gd name="connsiteX26" fmla="*/ 1398175 w 2961539"/>
                <a:gd name="connsiteY26" fmla="*/ 135297 h 3351127"/>
                <a:gd name="connsiteX27" fmla="*/ 1542383 w 2961539"/>
                <a:gd name="connsiteY27" fmla="*/ 167967 h 3351127"/>
                <a:gd name="connsiteX28" fmla="*/ 1681925 w 2961539"/>
                <a:gd name="connsiteY28" fmla="*/ 218450 h 3351127"/>
                <a:gd name="connsiteX29" fmla="*/ 1715929 w 2961539"/>
                <a:gd name="connsiteY29" fmla="*/ 233595 h 3351127"/>
                <a:gd name="connsiteX30" fmla="*/ 1749552 w 2961539"/>
                <a:gd name="connsiteY30" fmla="*/ 249597 h 3351127"/>
                <a:gd name="connsiteX31" fmla="*/ 1782604 w 2961539"/>
                <a:gd name="connsiteY31" fmla="*/ 266646 h 3351127"/>
                <a:gd name="connsiteX32" fmla="*/ 1815275 w 2961539"/>
                <a:gd name="connsiteY32" fmla="*/ 284553 h 3351127"/>
                <a:gd name="connsiteX33" fmla="*/ 2059400 w 2961539"/>
                <a:gd name="connsiteY33" fmla="*/ 454765 h 3351127"/>
                <a:gd name="connsiteX34" fmla="*/ 2270284 w 2961539"/>
                <a:gd name="connsiteY34" fmla="*/ 663648 h 3351127"/>
                <a:gd name="connsiteX35" fmla="*/ 2362581 w 2961539"/>
                <a:gd name="connsiteY35" fmla="*/ 779091 h 3351127"/>
                <a:gd name="connsiteX36" fmla="*/ 2445353 w 2961539"/>
                <a:gd name="connsiteY36" fmla="*/ 900726 h 3351127"/>
                <a:gd name="connsiteX37" fmla="*/ 2581180 w 2961539"/>
                <a:gd name="connsiteY37" fmla="*/ 1158663 h 3351127"/>
                <a:gd name="connsiteX38" fmla="*/ 2673382 w 2961539"/>
                <a:gd name="connsiteY38" fmla="*/ 1430601 h 3351127"/>
                <a:gd name="connsiteX39" fmla="*/ 2707291 w 2961539"/>
                <a:gd name="connsiteY39" fmla="*/ 1569095 h 3351127"/>
                <a:gd name="connsiteX40" fmla="*/ 2728913 w 2961539"/>
                <a:gd name="connsiteY40" fmla="*/ 1710065 h 3351127"/>
                <a:gd name="connsiteX41" fmla="*/ 2738342 w 2961539"/>
                <a:gd name="connsiteY41" fmla="*/ 1853321 h 3351127"/>
                <a:gd name="connsiteX42" fmla="*/ 2733294 w 2961539"/>
                <a:gd name="connsiteY42" fmla="*/ 1998482 h 3351127"/>
                <a:gd name="connsiteX43" fmla="*/ 2704433 w 2961539"/>
                <a:gd name="connsiteY43" fmla="*/ 2140785 h 3351127"/>
                <a:gd name="connsiteX44" fmla="*/ 2645759 w 2961539"/>
                <a:gd name="connsiteY44" fmla="*/ 2264515 h 3351127"/>
                <a:gd name="connsiteX45" fmla="*/ 2552986 w 2961539"/>
                <a:gd name="connsiteY45" fmla="*/ 2354717 h 3351127"/>
                <a:gd name="connsiteX46" fmla="*/ 2492026 w 2961539"/>
                <a:gd name="connsiteY46" fmla="*/ 2389769 h 3351127"/>
                <a:gd name="connsiteX47" fmla="*/ 2423541 w 2961539"/>
                <a:gd name="connsiteY47" fmla="*/ 2423583 h 3351127"/>
                <a:gd name="connsiteX48" fmla="*/ 2278475 w 2961539"/>
                <a:gd name="connsiteY48" fmla="*/ 2502640 h 3351127"/>
                <a:gd name="connsiteX49" fmla="*/ 2143697 w 2961539"/>
                <a:gd name="connsiteY49" fmla="*/ 2606463 h 3351127"/>
                <a:gd name="connsiteX50" fmla="*/ 2113312 w 2961539"/>
                <a:gd name="connsiteY50" fmla="*/ 2635514 h 3351127"/>
                <a:gd name="connsiteX51" fmla="*/ 2084927 w 2961539"/>
                <a:gd name="connsiteY51" fmla="*/ 2664184 h 3351127"/>
                <a:gd name="connsiteX52" fmla="*/ 2030349 w 2961539"/>
                <a:gd name="connsiteY52" fmla="*/ 2722573 h 3351127"/>
                <a:gd name="connsiteX53" fmla="*/ 1929098 w 2961539"/>
                <a:gd name="connsiteY53" fmla="*/ 2842683 h 3351127"/>
                <a:gd name="connsiteX54" fmla="*/ 1880045 w 2961539"/>
                <a:gd name="connsiteY54" fmla="*/ 2902309 h 3351127"/>
                <a:gd name="connsiteX55" fmla="*/ 1831086 w 2961539"/>
                <a:gd name="connsiteY55" fmla="*/ 2960888 h 3351127"/>
                <a:gd name="connsiteX56" fmla="*/ 1730121 w 2961539"/>
                <a:gd name="connsiteY56" fmla="*/ 3071854 h 3351127"/>
                <a:gd name="connsiteX57" fmla="*/ 1620488 w 2961539"/>
                <a:gd name="connsiteY57" fmla="*/ 3169200 h 3351127"/>
                <a:gd name="connsiteX58" fmla="*/ 1497616 w 2961539"/>
                <a:gd name="connsiteY58" fmla="*/ 3244447 h 3351127"/>
                <a:gd name="connsiteX59" fmla="*/ 1361313 w 2961539"/>
                <a:gd name="connsiteY59" fmla="*/ 3288739 h 3351127"/>
                <a:gd name="connsiteX60" fmla="*/ 1289590 w 2961539"/>
                <a:gd name="connsiteY60" fmla="*/ 3297978 h 3351127"/>
                <a:gd name="connsiteX61" fmla="*/ 1253204 w 2961539"/>
                <a:gd name="connsiteY61" fmla="*/ 3299407 h 3351127"/>
                <a:gd name="connsiteX62" fmla="*/ 1215676 w 2961539"/>
                <a:gd name="connsiteY62" fmla="*/ 3299216 h 3351127"/>
                <a:gd name="connsiteX63" fmla="*/ 918972 w 2961539"/>
                <a:gd name="connsiteY63" fmla="*/ 3254639 h 3351127"/>
                <a:gd name="connsiteX64" fmla="*/ 642557 w 2961539"/>
                <a:gd name="connsiteY64" fmla="*/ 3139672 h 3351127"/>
                <a:gd name="connsiteX65" fmla="*/ 515112 w 2961539"/>
                <a:gd name="connsiteY65" fmla="*/ 3061853 h 3351127"/>
                <a:gd name="connsiteX66" fmla="*/ 484442 w 2961539"/>
                <a:gd name="connsiteY66" fmla="*/ 3040612 h 3351127"/>
                <a:gd name="connsiteX67" fmla="*/ 454343 w 2961539"/>
                <a:gd name="connsiteY67" fmla="*/ 3018610 h 3351127"/>
                <a:gd name="connsiteX68" fmla="*/ 424625 w 2961539"/>
                <a:gd name="connsiteY68" fmla="*/ 2996131 h 3351127"/>
                <a:gd name="connsiteX69" fmla="*/ 395478 w 2961539"/>
                <a:gd name="connsiteY69" fmla="*/ 2973080 h 3351127"/>
                <a:gd name="connsiteX70" fmla="*/ 181547 w 2961539"/>
                <a:gd name="connsiteY70" fmla="*/ 2767626 h 3351127"/>
                <a:gd name="connsiteX71" fmla="*/ 134112 w 2961539"/>
                <a:gd name="connsiteY71" fmla="*/ 2710761 h 3351127"/>
                <a:gd name="connsiteX72" fmla="*/ 89821 w 2961539"/>
                <a:gd name="connsiteY72" fmla="*/ 2652087 h 3351127"/>
                <a:gd name="connsiteX73" fmla="*/ 10096 w 2961539"/>
                <a:gd name="connsiteY73" fmla="*/ 2529025 h 3351127"/>
                <a:gd name="connsiteX74" fmla="*/ 191 w 2961539"/>
                <a:gd name="connsiteY74" fmla="*/ 2511499 h 3351127"/>
                <a:gd name="connsiteX75" fmla="*/ 191 w 2961539"/>
                <a:gd name="connsiteY75" fmla="*/ 2835063 h 3351127"/>
                <a:gd name="connsiteX76" fmla="*/ 50959 w 2961539"/>
                <a:gd name="connsiteY76" fmla="*/ 2888879 h 3351127"/>
                <a:gd name="connsiteX77" fmla="*/ 300038 w 2961539"/>
                <a:gd name="connsiteY77" fmla="*/ 3100525 h 3351127"/>
                <a:gd name="connsiteX78" fmla="*/ 438150 w 2961539"/>
                <a:gd name="connsiteY78" fmla="*/ 3186916 h 3351127"/>
                <a:gd name="connsiteX79" fmla="*/ 584264 w 2961539"/>
                <a:gd name="connsiteY79" fmla="*/ 3258830 h 3351127"/>
                <a:gd name="connsiteX80" fmla="*/ 862965 w 2961539"/>
                <a:gd name="connsiteY80" fmla="*/ 3351127 h 3351127"/>
                <a:gd name="connsiteX81" fmla="*/ 1534478 w 2961539"/>
                <a:gd name="connsiteY81" fmla="*/ 3351127 h 3351127"/>
                <a:gd name="connsiteX82" fmla="*/ 1540955 w 2961539"/>
                <a:gd name="connsiteY82" fmla="*/ 3348841 h 3351127"/>
                <a:gd name="connsiteX83" fmla="*/ 1691831 w 2961539"/>
                <a:gd name="connsiteY83" fmla="*/ 3275403 h 3351127"/>
                <a:gd name="connsiteX84" fmla="*/ 1827086 w 2961539"/>
                <a:gd name="connsiteY84" fmla="*/ 3179963 h 3351127"/>
                <a:gd name="connsiteX85" fmla="*/ 1948625 w 2961539"/>
                <a:gd name="connsiteY85" fmla="*/ 3072426 h 3351127"/>
                <a:gd name="connsiteX86" fmla="*/ 2005584 w 2961539"/>
                <a:gd name="connsiteY86" fmla="*/ 3016514 h 3351127"/>
                <a:gd name="connsiteX87" fmla="*/ 2060639 w 2961539"/>
                <a:gd name="connsiteY87" fmla="*/ 2959935 h 3351127"/>
                <a:gd name="connsiteX88" fmla="*/ 2167223 w 2961539"/>
                <a:gd name="connsiteY88" fmla="*/ 2847350 h 3351127"/>
                <a:gd name="connsiteX89" fmla="*/ 2218754 w 2961539"/>
                <a:gd name="connsiteY89" fmla="*/ 2791438 h 3351127"/>
                <a:gd name="connsiteX90" fmla="*/ 2244471 w 2961539"/>
                <a:gd name="connsiteY90" fmla="*/ 2763911 h 3351127"/>
                <a:gd name="connsiteX91" fmla="*/ 2269427 w 2961539"/>
                <a:gd name="connsiteY91" fmla="*/ 2738098 h 3351127"/>
                <a:gd name="connsiteX92" fmla="*/ 2321243 w 2961539"/>
                <a:gd name="connsiteY92" fmla="*/ 2689807 h 3351127"/>
                <a:gd name="connsiteX93" fmla="*/ 2376297 w 2961539"/>
                <a:gd name="connsiteY93" fmla="*/ 2645230 h 3351127"/>
                <a:gd name="connsiteX94" fmla="*/ 2499265 w 2961539"/>
                <a:gd name="connsiteY94" fmla="*/ 2564934 h 3351127"/>
                <a:gd name="connsiteX95" fmla="*/ 2639187 w 2961539"/>
                <a:gd name="connsiteY95" fmla="*/ 2476732 h 3351127"/>
                <a:gd name="connsiteX96" fmla="*/ 2674239 w 2961539"/>
                <a:gd name="connsiteY96" fmla="*/ 2448729 h 3351127"/>
                <a:gd name="connsiteX97" fmla="*/ 2707481 w 2961539"/>
                <a:gd name="connsiteY97" fmla="*/ 2417487 h 3351127"/>
                <a:gd name="connsiteX98" fmla="*/ 2765298 w 2961539"/>
                <a:gd name="connsiteY98" fmla="*/ 2347097 h 3351127"/>
                <a:gd name="connsiteX99" fmla="*/ 2810447 w 2961539"/>
                <a:gd name="connsiteY99" fmla="*/ 2270802 h 3351127"/>
                <a:gd name="connsiteX100" fmla="*/ 2845499 w 2961539"/>
                <a:gd name="connsiteY100" fmla="*/ 2192411 h 3351127"/>
                <a:gd name="connsiteX101" fmla="*/ 2901315 w 2961539"/>
                <a:gd name="connsiteY101" fmla="*/ 2034772 h 3351127"/>
                <a:gd name="connsiteX102" fmla="*/ 2943130 w 2961539"/>
                <a:gd name="connsiteY102" fmla="*/ 1871704 h 3351127"/>
                <a:gd name="connsiteX103" fmla="*/ 2961037 w 2961539"/>
                <a:gd name="connsiteY103" fmla="*/ 1703302 h 3351127"/>
                <a:gd name="connsiteX104" fmla="*/ 2928842 w 2961539"/>
                <a:gd name="connsiteY104" fmla="*/ 1366308 h 3351127"/>
                <a:gd name="connsiteX105" fmla="*/ 2918460 w 2961539"/>
                <a:gd name="connsiteY105" fmla="*/ 1324969 h 3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961539" h="3351127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7A0D558E-7A90-4D66-BE03-397AEF32F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315" y="863680"/>
              <a:ext cx="5283711" cy="6003457"/>
            </a:xfrm>
            <a:custGeom>
              <a:avLst/>
              <a:gdLst>
                <a:gd name="connsiteX0" fmla="*/ 1247966 w 2972634"/>
                <a:gd name="connsiteY0" fmla="*/ 0 h 3377565"/>
                <a:gd name="connsiteX1" fmla="*/ 0 w 2972634"/>
                <a:gd name="connsiteY1" fmla="*/ 557308 h 3377565"/>
                <a:gd name="connsiteX2" fmla="*/ 0 w 2972634"/>
                <a:gd name="connsiteY2" fmla="*/ 1091660 h 3377565"/>
                <a:gd name="connsiteX3" fmla="*/ 264414 w 2972634"/>
                <a:gd name="connsiteY3" fmla="*/ 717423 h 3377565"/>
                <a:gd name="connsiteX4" fmla="*/ 1247966 w 2972634"/>
                <a:gd name="connsiteY4" fmla="*/ 302324 h 3377565"/>
                <a:gd name="connsiteX5" fmla="*/ 1843850 w 2972634"/>
                <a:gd name="connsiteY5" fmla="*/ 472916 h 3377565"/>
                <a:gd name="connsiteX6" fmla="*/ 2372106 w 2972634"/>
                <a:gd name="connsiteY6" fmla="*/ 934688 h 3377565"/>
                <a:gd name="connsiteX7" fmla="*/ 2635377 w 2972634"/>
                <a:gd name="connsiteY7" fmla="*/ 1471041 h 3377565"/>
                <a:gd name="connsiteX8" fmla="*/ 2630996 w 2972634"/>
                <a:gd name="connsiteY8" fmla="*/ 2037112 h 3377565"/>
                <a:gd name="connsiteX9" fmla="*/ 2555558 w 2972634"/>
                <a:gd name="connsiteY9" fmla="*/ 2200085 h 3377565"/>
                <a:gd name="connsiteX10" fmla="*/ 2429828 w 2972634"/>
                <a:gd name="connsiteY10" fmla="*/ 2280285 h 3377565"/>
                <a:gd name="connsiteX11" fmla="*/ 2040255 w 2972634"/>
                <a:gd name="connsiteY11" fmla="*/ 2560892 h 3377565"/>
                <a:gd name="connsiteX12" fmla="*/ 1873377 w 2972634"/>
                <a:gd name="connsiteY12" fmla="*/ 2739295 h 3377565"/>
                <a:gd name="connsiteX13" fmla="*/ 1553147 w 2972634"/>
                <a:gd name="connsiteY13" fmla="*/ 3048476 h 3377565"/>
                <a:gd name="connsiteX14" fmla="*/ 1247966 w 2972634"/>
                <a:gd name="connsiteY14" fmla="*/ 3149822 h 3377565"/>
                <a:gd name="connsiteX15" fmla="*/ 662083 w 2972634"/>
                <a:gd name="connsiteY15" fmla="*/ 3018377 h 3377565"/>
                <a:gd name="connsiteX16" fmla="*/ 197263 w 2972634"/>
                <a:gd name="connsiteY16" fmla="*/ 2661476 h 3377565"/>
                <a:gd name="connsiteX17" fmla="*/ 0 w 2972634"/>
                <a:gd name="connsiteY17" fmla="*/ 2360581 h 3377565"/>
                <a:gd name="connsiteX18" fmla="*/ 0 w 2972634"/>
                <a:gd name="connsiteY18" fmla="*/ 2894933 h 3377565"/>
                <a:gd name="connsiteX19" fmla="*/ 753428 w 2972634"/>
                <a:gd name="connsiteY19" fmla="*/ 3377565 h 3377565"/>
                <a:gd name="connsiteX20" fmla="*/ 1587341 w 2972634"/>
                <a:gd name="connsiteY20" fmla="*/ 3377565 h 3377565"/>
                <a:gd name="connsiteX21" fmla="*/ 2255996 w 2972634"/>
                <a:gd name="connsiteY21" fmla="*/ 2772823 h 3377565"/>
                <a:gd name="connsiteX22" fmla="*/ 2922270 w 2972634"/>
                <a:gd name="connsiteY22" fmla="*/ 2118551 h 3377565"/>
                <a:gd name="connsiteX23" fmla="*/ 1247966 w 2972634"/>
                <a:gd name="connsiteY23" fmla="*/ 0 h 33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72634" h="337756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51BA3E7A-EB58-48E8-B67C-31A746641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197" y="855729"/>
              <a:ext cx="5283829" cy="6003795"/>
            </a:xfrm>
            <a:custGeom>
              <a:avLst/>
              <a:gdLst>
                <a:gd name="connsiteX0" fmla="*/ 1247966 w 2972700"/>
                <a:gd name="connsiteY0" fmla="*/ 0 h 3377755"/>
                <a:gd name="connsiteX1" fmla="*/ 0 w 2972700"/>
                <a:gd name="connsiteY1" fmla="*/ 557308 h 3377755"/>
                <a:gd name="connsiteX2" fmla="*/ 0 w 2972700"/>
                <a:gd name="connsiteY2" fmla="*/ 1245489 h 3377755"/>
                <a:gd name="connsiteX3" fmla="*/ 20288 w 2972700"/>
                <a:gd name="connsiteY3" fmla="*/ 1193387 h 3377755"/>
                <a:gd name="connsiteX4" fmla="*/ 307467 w 2972700"/>
                <a:gd name="connsiteY4" fmla="*/ 759809 h 3377755"/>
                <a:gd name="connsiteX5" fmla="*/ 1247966 w 2972700"/>
                <a:gd name="connsiteY5" fmla="*/ 362903 h 3377755"/>
                <a:gd name="connsiteX6" fmla="*/ 1814322 w 2972700"/>
                <a:gd name="connsiteY6" fmla="*/ 525780 h 3377755"/>
                <a:gd name="connsiteX7" fmla="*/ 2324005 w 2972700"/>
                <a:gd name="connsiteY7" fmla="*/ 971360 h 3377755"/>
                <a:gd name="connsiteX8" fmla="*/ 2576703 w 2972700"/>
                <a:gd name="connsiteY8" fmla="*/ 1485710 h 3377755"/>
                <a:gd name="connsiteX9" fmla="*/ 2572798 w 2972700"/>
                <a:gd name="connsiteY9" fmla="*/ 2021015 h 3377755"/>
                <a:gd name="connsiteX10" fmla="*/ 2511838 w 2972700"/>
                <a:gd name="connsiteY10" fmla="*/ 2158556 h 3377755"/>
                <a:gd name="connsiteX11" fmla="*/ 2401348 w 2972700"/>
                <a:gd name="connsiteY11" fmla="*/ 2227136 h 3377755"/>
                <a:gd name="connsiteX12" fmla="*/ 1997107 w 2972700"/>
                <a:gd name="connsiteY12" fmla="*/ 2518696 h 3377755"/>
                <a:gd name="connsiteX13" fmla="*/ 1828705 w 2972700"/>
                <a:gd name="connsiteY13" fmla="*/ 2698718 h 3377755"/>
                <a:gd name="connsiteX14" fmla="*/ 1247966 w 2972700"/>
                <a:gd name="connsiteY14" fmla="*/ 3089529 h 3377755"/>
                <a:gd name="connsiteX15" fmla="*/ 687991 w 2972700"/>
                <a:gd name="connsiteY15" fmla="*/ 2963894 h 3377755"/>
                <a:gd name="connsiteX16" fmla="*/ 243269 w 2972700"/>
                <a:gd name="connsiteY16" fmla="*/ 2622328 h 3377755"/>
                <a:gd name="connsiteX17" fmla="*/ 2477 w 2972700"/>
                <a:gd name="connsiteY17" fmla="*/ 2213610 h 3377755"/>
                <a:gd name="connsiteX18" fmla="*/ 95 w 2972700"/>
                <a:gd name="connsiteY18" fmla="*/ 2206943 h 3377755"/>
                <a:gd name="connsiteX19" fmla="*/ 95 w 2972700"/>
                <a:gd name="connsiteY19" fmla="*/ 2895124 h 3377755"/>
                <a:gd name="connsiteX20" fmla="*/ 753523 w 2972700"/>
                <a:gd name="connsiteY20" fmla="*/ 3377756 h 3377755"/>
                <a:gd name="connsiteX21" fmla="*/ 1587437 w 2972700"/>
                <a:gd name="connsiteY21" fmla="*/ 3377756 h 3377755"/>
                <a:gd name="connsiteX22" fmla="*/ 2256092 w 2972700"/>
                <a:gd name="connsiteY22" fmla="*/ 2773013 h 3377755"/>
                <a:gd name="connsiteX23" fmla="*/ 2922365 w 2972700"/>
                <a:gd name="connsiteY23" fmla="*/ 2118741 h 3377755"/>
                <a:gd name="connsiteX24" fmla="*/ 1247966 w 2972700"/>
                <a:gd name="connsiteY24" fmla="*/ 0 h 337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72700" h="337775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A1FD08-DCDA-4E01-BB3D-303ED3136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626306" y="695399"/>
              <a:ext cx="5570720" cy="6162601"/>
            </a:xfrm>
            <a:custGeom>
              <a:avLst/>
              <a:gdLst>
                <a:gd name="connsiteX0" fmla="*/ 1262253 w 3134106"/>
                <a:gd name="connsiteY0" fmla="*/ 0 h 3467100"/>
                <a:gd name="connsiteX1" fmla="*/ 0 w 3134106"/>
                <a:gd name="connsiteY1" fmla="*/ 482156 h 3467100"/>
                <a:gd name="connsiteX2" fmla="*/ 0 w 3134106"/>
                <a:gd name="connsiteY2" fmla="*/ 777526 h 3467100"/>
                <a:gd name="connsiteX3" fmla="*/ 106966 w 3134106"/>
                <a:gd name="connsiteY3" fmla="*/ 645319 h 3467100"/>
                <a:gd name="connsiteX4" fmla="*/ 621316 w 3134106"/>
                <a:gd name="connsiteY4" fmla="*/ 259556 h 3467100"/>
                <a:gd name="connsiteX5" fmla="*/ 658749 w 3134106"/>
                <a:gd name="connsiteY5" fmla="*/ 242888 h 3467100"/>
                <a:gd name="connsiteX6" fmla="*/ 696468 w 3134106"/>
                <a:gd name="connsiteY6" fmla="*/ 226790 h 3467100"/>
                <a:gd name="connsiteX7" fmla="*/ 734854 w 3134106"/>
                <a:gd name="connsiteY7" fmla="*/ 212217 h 3467100"/>
                <a:gd name="connsiteX8" fmla="*/ 773525 w 3134106"/>
                <a:gd name="connsiteY8" fmla="*/ 198215 h 3467100"/>
                <a:gd name="connsiteX9" fmla="*/ 812768 w 3134106"/>
                <a:gd name="connsiteY9" fmla="*/ 185642 h 3467100"/>
                <a:gd name="connsiteX10" fmla="*/ 852202 w 3134106"/>
                <a:gd name="connsiteY10" fmla="*/ 173736 h 3467100"/>
                <a:gd name="connsiteX11" fmla="*/ 892112 w 3134106"/>
                <a:gd name="connsiteY11" fmla="*/ 163354 h 3467100"/>
                <a:gd name="connsiteX12" fmla="*/ 912114 w 3134106"/>
                <a:gd name="connsiteY12" fmla="*/ 158210 h 3467100"/>
                <a:gd name="connsiteX13" fmla="*/ 922115 w 3134106"/>
                <a:gd name="connsiteY13" fmla="*/ 155639 h 3467100"/>
                <a:gd name="connsiteX14" fmla="*/ 932212 w 3134106"/>
                <a:gd name="connsiteY14" fmla="*/ 153543 h 3467100"/>
                <a:gd name="connsiteX15" fmla="*/ 1260634 w 3134106"/>
                <a:gd name="connsiteY15" fmla="*/ 117062 h 3467100"/>
                <a:gd name="connsiteX16" fmla="*/ 1587341 w 3134106"/>
                <a:gd name="connsiteY16" fmla="*/ 161544 h 3467100"/>
                <a:gd name="connsiteX17" fmla="*/ 1743647 w 3134106"/>
                <a:gd name="connsiteY17" fmla="*/ 213741 h 3467100"/>
                <a:gd name="connsiteX18" fmla="*/ 1892808 w 3134106"/>
                <a:gd name="connsiteY18" fmla="*/ 282702 h 3467100"/>
                <a:gd name="connsiteX19" fmla="*/ 2033683 w 3134106"/>
                <a:gd name="connsiteY19" fmla="*/ 365950 h 3467100"/>
                <a:gd name="connsiteX20" fmla="*/ 2165509 w 3134106"/>
                <a:gd name="connsiteY20" fmla="*/ 461677 h 3467100"/>
                <a:gd name="connsiteX21" fmla="*/ 2288286 w 3134106"/>
                <a:gd name="connsiteY21" fmla="*/ 567500 h 3467100"/>
                <a:gd name="connsiteX22" fmla="*/ 2401348 w 3134106"/>
                <a:gd name="connsiteY22" fmla="*/ 682371 h 3467100"/>
                <a:gd name="connsiteX23" fmla="*/ 2505075 w 3134106"/>
                <a:gd name="connsiteY23" fmla="*/ 804577 h 3467100"/>
                <a:gd name="connsiteX24" fmla="*/ 2598801 w 3134106"/>
                <a:gd name="connsiteY24" fmla="*/ 933355 h 3467100"/>
                <a:gd name="connsiteX25" fmla="*/ 2682240 w 3134106"/>
                <a:gd name="connsiteY25" fmla="*/ 1067943 h 3467100"/>
                <a:gd name="connsiteX26" fmla="*/ 2754725 w 3134106"/>
                <a:gd name="connsiteY26" fmla="*/ 1207770 h 3467100"/>
                <a:gd name="connsiteX27" fmla="*/ 2861596 w 3134106"/>
                <a:gd name="connsiteY27" fmla="*/ 1501140 h 3467100"/>
                <a:gd name="connsiteX28" fmla="*/ 2893314 w 3134106"/>
                <a:gd name="connsiteY28" fmla="*/ 1653254 h 3467100"/>
                <a:gd name="connsiteX29" fmla="*/ 2898743 w 3134106"/>
                <a:gd name="connsiteY29" fmla="*/ 1691640 h 3467100"/>
                <a:gd name="connsiteX30" fmla="*/ 2903220 w 3134106"/>
                <a:gd name="connsiteY30" fmla="*/ 1730216 h 3467100"/>
                <a:gd name="connsiteX31" fmla="*/ 2906840 w 3134106"/>
                <a:gd name="connsiteY31" fmla="*/ 1768888 h 3467100"/>
                <a:gd name="connsiteX32" fmla="*/ 2909221 w 3134106"/>
                <a:gd name="connsiteY32" fmla="*/ 1807655 h 3467100"/>
                <a:gd name="connsiteX33" fmla="*/ 2907506 w 3134106"/>
                <a:gd name="connsiteY33" fmla="*/ 1963007 h 3467100"/>
                <a:gd name="connsiteX34" fmla="*/ 2904458 w 3134106"/>
                <a:gd name="connsiteY34" fmla="*/ 2001869 h 3467100"/>
                <a:gd name="connsiteX35" fmla="*/ 2900267 w 3134106"/>
                <a:gd name="connsiteY35" fmla="*/ 2040636 h 3467100"/>
                <a:gd name="connsiteX36" fmla="*/ 2894648 w 3134106"/>
                <a:gd name="connsiteY36" fmla="*/ 2079308 h 3467100"/>
                <a:gd name="connsiteX37" fmla="*/ 2888075 w 3134106"/>
                <a:gd name="connsiteY37" fmla="*/ 2117884 h 3467100"/>
                <a:gd name="connsiteX38" fmla="*/ 2849785 w 3134106"/>
                <a:gd name="connsiteY38" fmla="*/ 2268855 h 3467100"/>
                <a:gd name="connsiteX39" fmla="*/ 2785491 w 3134106"/>
                <a:gd name="connsiteY39" fmla="*/ 2404777 h 3467100"/>
                <a:gd name="connsiteX40" fmla="*/ 2682049 w 3134106"/>
                <a:gd name="connsiteY40" fmla="*/ 2511647 h 3467100"/>
                <a:gd name="connsiteX41" fmla="*/ 2544318 w 3134106"/>
                <a:gd name="connsiteY41" fmla="*/ 2596229 h 3467100"/>
                <a:gd name="connsiteX42" fmla="*/ 2270474 w 3134106"/>
                <a:gd name="connsiteY42" fmla="*/ 2796349 h 3467100"/>
                <a:gd name="connsiteX43" fmla="*/ 2211896 w 3134106"/>
                <a:gd name="connsiteY43" fmla="*/ 2856357 h 3467100"/>
                <a:gd name="connsiteX44" fmla="*/ 2155127 w 3134106"/>
                <a:gd name="connsiteY44" fmla="*/ 2916936 h 3467100"/>
                <a:gd name="connsiteX45" fmla="*/ 2042636 w 3134106"/>
                <a:gd name="connsiteY45" fmla="*/ 3038094 h 3467100"/>
                <a:gd name="connsiteX46" fmla="*/ 1985963 w 3134106"/>
                <a:gd name="connsiteY46" fmla="*/ 3097721 h 3467100"/>
                <a:gd name="connsiteX47" fmla="*/ 1928051 w 3134106"/>
                <a:gd name="connsiteY47" fmla="*/ 3155728 h 3467100"/>
                <a:gd name="connsiteX48" fmla="*/ 1806702 w 3134106"/>
                <a:gd name="connsiteY48" fmla="*/ 3264313 h 3467100"/>
                <a:gd name="connsiteX49" fmla="*/ 1674400 w 3134106"/>
                <a:gd name="connsiteY49" fmla="*/ 3356134 h 3467100"/>
                <a:gd name="connsiteX50" fmla="*/ 1529906 w 3134106"/>
                <a:gd name="connsiteY50" fmla="*/ 3422333 h 3467100"/>
                <a:gd name="connsiteX51" fmla="*/ 1492187 w 3134106"/>
                <a:gd name="connsiteY51" fmla="*/ 3434048 h 3467100"/>
                <a:gd name="connsiteX52" fmla="*/ 1453896 w 3134106"/>
                <a:gd name="connsiteY52" fmla="*/ 3443669 h 3467100"/>
                <a:gd name="connsiteX53" fmla="*/ 1415129 w 3134106"/>
                <a:gd name="connsiteY53" fmla="*/ 3451003 h 3467100"/>
                <a:gd name="connsiteX54" fmla="*/ 1376077 w 3134106"/>
                <a:gd name="connsiteY54" fmla="*/ 3456241 h 3467100"/>
                <a:gd name="connsiteX55" fmla="*/ 1336834 w 3134106"/>
                <a:gd name="connsiteY55" fmla="*/ 3459480 h 3467100"/>
                <a:gd name="connsiteX56" fmla="*/ 1297496 w 3134106"/>
                <a:gd name="connsiteY56" fmla="*/ 3460718 h 3467100"/>
                <a:gd name="connsiteX57" fmla="*/ 1258062 w 3134106"/>
                <a:gd name="connsiteY57" fmla="*/ 3460052 h 3467100"/>
                <a:gd name="connsiteX58" fmla="*/ 1217676 w 3134106"/>
                <a:gd name="connsiteY58" fmla="*/ 3457480 h 3467100"/>
                <a:gd name="connsiteX59" fmla="*/ 900113 w 3134106"/>
                <a:gd name="connsiteY59" fmla="*/ 3406426 h 3467100"/>
                <a:gd name="connsiteX60" fmla="*/ 823246 w 3134106"/>
                <a:gd name="connsiteY60" fmla="*/ 3383947 h 3467100"/>
                <a:gd name="connsiteX61" fmla="*/ 747808 w 3134106"/>
                <a:gd name="connsiteY61" fmla="*/ 3357753 h 3467100"/>
                <a:gd name="connsiteX62" fmla="*/ 710660 w 3134106"/>
                <a:gd name="connsiteY62" fmla="*/ 3343370 h 3467100"/>
                <a:gd name="connsiteX63" fmla="*/ 673799 w 3134106"/>
                <a:gd name="connsiteY63" fmla="*/ 3328321 h 3467100"/>
                <a:gd name="connsiteX64" fmla="*/ 655415 w 3134106"/>
                <a:gd name="connsiteY64" fmla="*/ 3320796 h 3467100"/>
                <a:gd name="connsiteX65" fmla="*/ 637413 w 3134106"/>
                <a:gd name="connsiteY65" fmla="*/ 3312319 h 3467100"/>
                <a:gd name="connsiteX66" fmla="*/ 601409 w 3134106"/>
                <a:gd name="connsiteY66" fmla="*/ 3295460 h 3467100"/>
                <a:gd name="connsiteX67" fmla="*/ 96012 w 3134106"/>
                <a:gd name="connsiteY67" fmla="*/ 2922746 h 3467100"/>
                <a:gd name="connsiteX68" fmla="*/ 0 w 3134106"/>
                <a:gd name="connsiteY68" fmla="*/ 2808256 h 3467100"/>
                <a:gd name="connsiteX69" fmla="*/ 0 w 3134106"/>
                <a:gd name="connsiteY69" fmla="*/ 3204020 h 3467100"/>
                <a:gd name="connsiteX70" fmla="*/ 376523 w 3134106"/>
                <a:gd name="connsiteY70" fmla="*/ 3467100 h 3467100"/>
                <a:gd name="connsiteX71" fmla="*/ 2147983 w 3134106"/>
                <a:gd name="connsiteY71" fmla="*/ 3467100 h 3467100"/>
                <a:gd name="connsiteX72" fmla="*/ 3134106 w 3134106"/>
                <a:gd name="connsiteY72" fmla="*/ 1843088 h 3467100"/>
                <a:gd name="connsiteX73" fmla="*/ 1262253 w 3134106"/>
                <a:gd name="connsiteY73" fmla="*/ 0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34106" h="3467100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46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823251-9A32-A024-1F83-A84D87103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28" y="640080"/>
            <a:ext cx="5854057" cy="1481328"/>
          </a:xfrm>
        </p:spPr>
        <p:txBody>
          <a:bodyPr anchor="b">
            <a:normAutofit/>
          </a:bodyPr>
          <a:lstStyle/>
          <a:p>
            <a:pPr algn="ctr"/>
            <a:r>
              <a:rPr lang="es-ES" sz="4900" b="1" dirty="0">
                <a:latin typeface="Bookman Old Style"/>
              </a:rPr>
              <a:t>Colegio San Vicente de Paúl</a:t>
            </a:r>
            <a:endParaRPr lang="es-ES" sz="4900" dirty="0">
              <a:latin typeface="Bookman Old Style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05E92E-5FED-9F2C-11E1-24796ED4B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13" y="2545885"/>
            <a:ext cx="11374962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b="1" dirty="0"/>
              <a:t>Mudanza a </a:t>
            </a:r>
            <a:r>
              <a:rPr lang="es-ES" sz="2000" b="1" dirty="0" err="1"/>
              <a:t>Beurko</a:t>
            </a:r>
            <a:r>
              <a:rPr lang="es-ES" sz="2000" dirty="0"/>
              <a:t>: En 1957, se adquieren terrenos</a:t>
            </a:r>
            <a:endParaRPr lang="es-ES" dirty="0"/>
          </a:p>
          <a:p>
            <a:pPr marL="0" indent="0">
              <a:buNone/>
            </a:pPr>
            <a:r>
              <a:rPr lang="es-ES" sz="2000" dirty="0"/>
              <a:t> en </a:t>
            </a:r>
            <a:r>
              <a:rPr lang="es-ES" sz="2000" dirty="0" err="1"/>
              <a:t>Beurko</a:t>
            </a:r>
            <a:r>
              <a:rPr lang="es-ES" sz="2000" dirty="0"/>
              <a:t> para la construcción de un nuevo colegio.</a:t>
            </a:r>
            <a:endParaRPr lang="es-ES" dirty="0"/>
          </a:p>
          <a:p>
            <a:pPr marL="0" indent="0">
              <a:buNone/>
            </a:pPr>
            <a:r>
              <a:rPr lang="es-ES" sz="2000" dirty="0"/>
              <a:t>En 1961, comienzan las obras y en 1962 se inaugura el</a:t>
            </a:r>
            <a:endParaRPr lang="es-ES" dirty="0"/>
          </a:p>
          <a:p>
            <a:pPr marL="0" indent="0">
              <a:buNone/>
            </a:pPr>
            <a:r>
              <a:rPr lang="es-ES" sz="2000" dirty="0"/>
              <a:t>nuevo edificio con 970 alumnos. Se establece un nuevo </a:t>
            </a:r>
            <a:endParaRPr lang="es-ES" dirty="0"/>
          </a:p>
          <a:p>
            <a:pPr marL="0" indent="0">
              <a:buNone/>
            </a:pPr>
            <a:r>
              <a:rPr lang="es-ES" sz="2000" dirty="0"/>
              <a:t>claustro de profesores y se mejora la infraestructura.</a:t>
            </a:r>
            <a:endParaRPr lang="es-ES"/>
          </a:p>
          <a:p>
            <a:r>
              <a:rPr lang="es-ES" sz="2000" b="1" dirty="0"/>
              <a:t>Ampliación de instalaciones</a:t>
            </a:r>
            <a:r>
              <a:rPr lang="es-ES" sz="2000" dirty="0"/>
              <a:t>: En los años siguientes, se construye la Iglesia y el Salón de Actos en 1969. También se mejoran los campos deportivos y se habilitan espacios para actividades extraescolares.</a:t>
            </a:r>
          </a:p>
          <a:p>
            <a:r>
              <a:rPr lang="es-ES" sz="2000" b="1" dirty="0"/>
              <a:t>Crecimiento continuo</a:t>
            </a:r>
            <a:r>
              <a:rPr lang="es-ES" sz="2000" dirty="0"/>
              <a:t>: El colegio sigue creciendo en número de alumnos y mejora en sus infraestructuras. La comunidad religiosa y el personal docente continúan trabajando para fortalecer el colegio y adaptarlo a las nuevas necesidades educativas.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EB9D8B-0827-80B4-C17D-0C8994916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841" y="634265"/>
            <a:ext cx="4553195" cy="34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35045D-C338-E531-81D3-4B57E624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727" y="646313"/>
            <a:ext cx="6214095" cy="151415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900" b="1" dirty="0">
                <a:solidFill>
                  <a:srgbClr val="595959"/>
                </a:solidFill>
                <a:latin typeface="Bookman Old Style"/>
              </a:rPr>
              <a:t>Parroquia de San Ignacio (</a:t>
            </a:r>
            <a:r>
              <a:rPr lang="es-ES" sz="4900" b="1" err="1">
                <a:solidFill>
                  <a:srgbClr val="595959"/>
                </a:solidFill>
                <a:latin typeface="Bookman Old Style"/>
              </a:rPr>
              <a:t>Rontegi</a:t>
            </a:r>
            <a:r>
              <a:rPr lang="es-ES" sz="4900" b="1" dirty="0">
                <a:solidFill>
                  <a:srgbClr val="595959"/>
                </a:solidFill>
                <a:latin typeface="Bookman Old Style"/>
              </a:rPr>
              <a:t>)</a:t>
            </a:r>
            <a:endParaRPr lang="es-ES" sz="4900" dirty="0">
              <a:solidFill>
                <a:srgbClr val="595959"/>
              </a:solidFill>
              <a:latin typeface="Bookman Old Style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96312D-A26D-5A0B-5408-7B786D9C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40" y="2159790"/>
            <a:ext cx="5565062" cy="318838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En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1971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, el Obispo </a:t>
            </a:r>
            <a:r>
              <a:rPr lang="es-ES" sz="2300" dirty="0" err="1">
                <a:solidFill>
                  <a:srgbClr val="595959"/>
                </a:solidFill>
                <a:ea typeface="+mn-lt"/>
                <a:cs typeface="+mn-lt"/>
              </a:rPr>
              <a:t>Añoveros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 confía a la Provincia de Zaragoza la nueva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Parroquia de San Ignacio de Loyola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, situada en el barrio de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Remar (</a:t>
            </a:r>
            <a:r>
              <a:rPr lang="es-ES" sz="2300" b="1" dirty="0" err="1">
                <a:solidFill>
                  <a:srgbClr val="595959"/>
                </a:solidFill>
                <a:ea typeface="+mn-lt"/>
                <a:cs typeface="+mn-lt"/>
              </a:rPr>
              <a:t>Rontegi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)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.</a:t>
            </a:r>
            <a:endParaRPr lang="es-ES" sz="2300" dirty="0">
              <a:solidFill>
                <a:srgbClr val="595959"/>
              </a:solidFill>
            </a:endParaRPr>
          </a:p>
          <a:p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Desde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1966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, ya se celebraban misas en una lonja del barrio, con creciente participación.</a:t>
            </a:r>
            <a:endParaRPr lang="es-ES" sz="2300" dirty="0">
              <a:solidFill>
                <a:srgbClr val="595959"/>
              </a:solidFill>
            </a:endParaRPr>
          </a:p>
          <a:p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En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1967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, Don Eugenio de Diego fue nombrado ecónomo, apoyado por varios religiosos (como el P. Tirapu y un padre Palotino).</a:t>
            </a:r>
            <a:endParaRPr lang="es-ES" sz="2300" dirty="0">
              <a:solidFill>
                <a:srgbClr val="595959"/>
              </a:solidFill>
            </a:endParaRPr>
          </a:p>
          <a:p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El barrio estaba habitado por unas </a:t>
            </a:r>
            <a:r>
              <a:rPr lang="es-ES" sz="2300" b="1" dirty="0">
                <a:solidFill>
                  <a:srgbClr val="595959"/>
                </a:solidFill>
                <a:ea typeface="+mn-lt"/>
                <a:cs typeface="+mn-lt"/>
              </a:rPr>
              <a:t>5000 personas</a:t>
            </a:r>
            <a:r>
              <a:rPr lang="es-ES" sz="2300" dirty="0">
                <a:solidFill>
                  <a:srgbClr val="595959"/>
                </a:solidFill>
                <a:ea typeface="+mn-lt"/>
                <a:cs typeface="+mn-lt"/>
              </a:rPr>
              <a:t>, en su mayoría inmigrantes humildes, lo que hacía que la parroquia tuviera recursos económicos muy limitados.</a:t>
            </a:r>
            <a:endParaRPr lang="es-ES" sz="2300" dirty="0">
              <a:solidFill>
                <a:srgbClr val="595959"/>
              </a:solidFill>
            </a:endParaRPr>
          </a:p>
          <a:p>
            <a:endParaRPr lang="es-ES" sz="1700" dirty="0">
              <a:solidFill>
                <a:srgbClr val="59595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0E5078-8F06-A44C-508A-380128D1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829" y="1302487"/>
            <a:ext cx="5011479" cy="3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1050</Words>
  <Application>Microsoft Office PowerPoint</Application>
  <PresentationFormat>Panorámica</PresentationFormat>
  <Paragraphs>53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Bookman Old Style</vt:lpstr>
      <vt:lpstr>Calibri</vt:lpstr>
      <vt:lpstr>Tema de Office</vt:lpstr>
      <vt:lpstr>100 AÑOS: Paúles en Barakaldo</vt:lpstr>
      <vt:lpstr>INTRODUCCIÓN</vt:lpstr>
      <vt:lpstr>Capilla del Carmen</vt:lpstr>
      <vt:lpstr>Capilla del Carmen</vt:lpstr>
      <vt:lpstr>Capilla del Carmen</vt:lpstr>
      <vt:lpstr>Colegio San Vicente de Paúl</vt:lpstr>
      <vt:lpstr>Colegio San Vicente de Paúl</vt:lpstr>
      <vt:lpstr>Colegio San Vicente de Paúl</vt:lpstr>
      <vt:lpstr>Parroquia de San Ignacio (Rontegi)</vt:lpstr>
      <vt:lpstr>Parroquia de San Ignacio (Rontegi)</vt:lpstr>
      <vt:lpstr>Parroquia de San Ignacio (Rontegi)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Usuario</dc:creator>
  <cp:lastModifiedBy>MIGUEL ANGEL OLABUENAGA ORNES</cp:lastModifiedBy>
  <cp:revision>272</cp:revision>
  <dcterms:created xsi:type="dcterms:W3CDTF">2025-04-09T12:11:08Z</dcterms:created>
  <dcterms:modified xsi:type="dcterms:W3CDTF">2025-05-04T15:43:47Z</dcterms:modified>
</cp:coreProperties>
</file>