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notesMasterIdLst>
    <p:notesMasterId r:id="rId14"/>
  </p:notesMasterIdLst>
  <p:sldIdLst>
    <p:sldId id="270" r:id="rId2"/>
    <p:sldId id="257" r:id="rId3"/>
    <p:sldId id="258" r:id="rId4"/>
    <p:sldId id="259" r:id="rId5"/>
    <p:sldId id="264" r:id="rId6"/>
    <p:sldId id="262" r:id="rId7"/>
    <p:sldId id="265" r:id="rId8"/>
    <p:sldId id="263" r:id="rId9"/>
    <p:sldId id="260" r:id="rId10"/>
    <p:sldId id="271" r:id="rId11"/>
    <p:sldId id="261" r:id="rId12"/>
    <p:sldId id="267"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2D4"/>
    <a:srgbClr val="FAECC0"/>
    <a:srgbClr val="F5EACB"/>
    <a:srgbClr val="FCF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8B507-A4FA-4616-912B-2E488C0CA2BD}" v="1602" dt="2024-10-25T16:28:11.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EF0F4-4C7A-4427-9575-F64A1208BA8B}" type="datetimeFigureOut">
              <a:rPr lang="es-ES" smtClean="0"/>
              <a:t>04/05/2025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D7FC8-94F7-49E9-88A8-9AD42B8D8341}" type="slidenum">
              <a:rPr lang="es-ES" smtClean="0"/>
              <a:t>‹Nº›</a:t>
            </a:fld>
            <a:endParaRPr lang="es-ES"/>
          </a:p>
        </p:txBody>
      </p:sp>
    </p:spTree>
    <p:extLst>
      <p:ext uri="{BB962C8B-B14F-4D97-AF65-F5344CB8AC3E}">
        <p14:creationId xmlns:p14="http://schemas.microsoft.com/office/powerpoint/2010/main" val="12694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D7FC8-94F7-49E9-88A8-9AD42B8D8341}" type="slidenum">
              <a:rPr lang="es-ES" smtClean="0"/>
              <a:t>1</a:t>
            </a:fld>
            <a:endParaRPr lang="es-ES"/>
          </a:p>
        </p:txBody>
      </p:sp>
    </p:spTree>
    <p:extLst>
      <p:ext uri="{BB962C8B-B14F-4D97-AF65-F5344CB8AC3E}">
        <p14:creationId xmlns:p14="http://schemas.microsoft.com/office/powerpoint/2010/main" val="366409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D7FC8-94F7-49E9-88A8-9AD42B8D8341}" type="slidenum">
              <a:rPr lang="es-ES" smtClean="0"/>
              <a:t>9</a:t>
            </a:fld>
            <a:endParaRPr lang="es-ES"/>
          </a:p>
        </p:txBody>
      </p:sp>
    </p:spTree>
    <p:extLst>
      <p:ext uri="{BB962C8B-B14F-4D97-AF65-F5344CB8AC3E}">
        <p14:creationId xmlns:p14="http://schemas.microsoft.com/office/powerpoint/2010/main" val="167505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71030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507391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39802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960301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5084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981225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a:p>
        </p:txBody>
      </p:sp>
    </p:spTree>
    <p:extLst>
      <p:ext uri="{BB962C8B-B14F-4D97-AF65-F5344CB8AC3E}">
        <p14:creationId xmlns:p14="http://schemas.microsoft.com/office/powerpoint/2010/main" val="4073300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18326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510905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460811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a:p>
        </p:txBody>
      </p:sp>
    </p:spTree>
    <p:extLst>
      <p:ext uri="{BB962C8B-B14F-4D97-AF65-F5344CB8AC3E}">
        <p14:creationId xmlns:p14="http://schemas.microsoft.com/office/powerpoint/2010/main" val="1508750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55283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597955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61896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a:p>
        </p:txBody>
      </p:sp>
    </p:spTree>
    <p:extLst>
      <p:ext uri="{BB962C8B-B14F-4D97-AF65-F5344CB8AC3E}">
        <p14:creationId xmlns:p14="http://schemas.microsoft.com/office/powerpoint/2010/main" val="3922700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56767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5/4/2025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a:p>
        </p:txBody>
      </p:sp>
    </p:spTree>
    <p:extLst>
      <p:ext uri="{BB962C8B-B14F-4D97-AF65-F5344CB8AC3E}">
        <p14:creationId xmlns:p14="http://schemas.microsoft.com/office/powerpoint/2010/main" val="30100239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Lst>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CuadroTexto 4">
            <a:extLst>
              <a:ext uri="{FF2B5EF4-FFF2-40B4-BE49-F238E27FC236}">
                <a16:creationId xmlns:a16="http://schemas.microsoft.com/office/drawing/2014/main" id="{BDEEFD95-2DFC-95B8-C878-E2D90DA5E0C7}"/>
              </a:ext>
            </a:extLst>
          </p:cNvPr>
          <p:cNvSpPr txBox="1"/>
          <p:nvPr/>
        </p:nvSpPr>
        <p:spPr>
          <a:xfrm>
            <a:off x="3286664" y="3775494"/>
            <a:ext cx="563304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3200" b="1" dirty="0">
                <a:solidFill>
                  <a:schemeClr val="bg1"/>
                </a:solidFill>
                <a:latin typeface="Times New Roman"/>
              </a:rPr>
              <a:t>VIDRIERA DE LA ESTACIÓN DE RENFE DE BILBAO-ABANDO</a:t>
            </a:r>
            <a:r>
              <a:rPr lang="es-ES" sz="3200" dirty="0">
                <a:solidFill>
                  <a:schemeClr val="bg1"/>
                </a:solidFill>
                <a:latin typeface="Times New Roman"/>
              </a:rPr>
              <a:t>​</a:t>
            </a:r>
            <a:endParaRPr lang="es-ES" sz="3200" dirty="0">
              <a:solidFill>
                <a:schemeClr val="bg1"/>
              </a:solidFill>
              <a:latin typeface="Times New Roman"/>
              <a:cs typeface="Times New Roman"/>
            </a:endParaRPr>
          </a:p>
        </p:txBody>
      </p:sp>
      <p:sp>
        <p:nvSpPr>
          <p:cNvPr id="6" name="CuadroTexto 5">
            <a:extLst>
              <a:ext uri="{FF2B5EF4-FFF2-40B4-BE49-F238E27FC236}">
                <a16:creationId xmlns:a16="http://schemas.microsoft.com/office/drawing/2014/main" id="{8441E0D1-CDFF-6E5F-9D55-B39AE6FDCC05}"/>
              </a:ext>
            </a:extLst>
          </p:cNvPr>
          <p:cNvSpPr txBox="1"/>
          <p:nvPr/>
        </p:nvSpPr>
        <p:spPr>
          <a:xfrm>
            <a:off x="6469281" y="5345154"/>
            <a:ext cx="25567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solidFill>
                  <a:schemeClr val="bg1"/>
                </a:solidFill>
                <a:latin typeface="Times New Roman" panose="02020603050405020304" pitchFamily="18" charset="0"/>
                <a:cs typeface="Times New Roman" panose="02020603050405020304" pitchFamily="18" charset="0"/>
              </a:rPr>
              <a:t>JORGE PAZ GARCÍA</a:t>
            </a:r>
          </a:p>
        </p:txBody>
      </p:sp>
      <p:pic>
        <p:nvPicPr>
          <p:cNvPr id="2" name="calm-background-for-video-121519">
            <a:hlinkClick r:id="" action="ppaction://media"/>
            <a:extLst>
              <a:ext uri="{FF2B5EF4-FFF2-40B4-BE49-F238E27FC236}">
                <a16:creationId xmlns:a16="http://schemas.microsoft.com/office/drawing/2014/main" id="{4C71C485-661F-BB8D-AAE4-082B1C6AC7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32269" y="6246832"/>
            <a:ext cx="609600" cy="609600"/>
          </a:xfrm>
          <a:prstGeom prst="rect">
            <a:avLst/>
          </a:prstGeom>
        </p:spPr>
      </p:pic>
      <p:pic>
        <p:nvPicPr>
          <p:cNvPr id="8" name="Marcador de contenido 7" descr="Megapark | España - FileniFileniDesign">
            <a:extLst>
              <a:ext uri="{FF2B5EF4-FFF2-40B4-BE49-F238E27FC236}">
                <a16:creationId xmlns:a16="http://schemas.microsoft.com/office/drawing/2014/main" id="{5E93739B-D669-FEAD-A4BA-18CF4DF13799}"/>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1576" y="2543"/>
            <a:ext cx="12225813" cy="6865937"/>
          </a:xfrm>
        </p:spPr>
      </p:pic>
      <p:pic>
        <p:nvPicPr>
          <p:cNvPr id="7" name="Imagen 6">
            <a:extLst>
              <a:ext uri="{FF2B5EF4-FFF2-40B4-BE49-F238E27FC236}">
                <a16:creationId xmlns:a16="http://schemas.microsoft.com/office/drawing/2014/main" id="{A2A5E143-735C-69CE-778E-E7008106B70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227389" cy="6858000"/>
          </a:xfrm>
          <a:prstGeom prst="rect">
            <a:avLst/>
          </a:prstGeom>
        </p:spPr>
      </p:pic>
      <p:sp>
        <p:nvSpPr>
          <p:cNvPr id="20" name="CuadroTexto 19">
            <a:extLst>
              <a:ext uri="{FF2B5EF4-FFF2-40B4-BE49-F238E27FC236}">
                <a16:creationId xmlns:a16="http://schemas.microsoft.com/office/drawing/2014/main" id="{994CEA45-24D7-77F8-AA45-00D5D852260C}"/>
              </a:ext>
            </a:extLst>
          </p:cNvPr>
          <p:cNvSpPr txBox="1"/>
          <p:nvPr/>
        </p:nvSpPr>
        <p:spPr>
          <a:xfrm>
            <a:off x="381740" y="4639158"/>
            <a:ext cx="115764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3200" b="1" dirty="0">
                <a:solidFill>
                  <a:schemeClr val="bg1"/>
                </a:solidFill>
                <a:latin typeface="Times New Roman"/>
                <a:cs typeface="Times New Roman"/>
              </a:rPr>
              <a:t>LOS MISIONEROS PAÚLES EN BARAKALDO (100 AÑOS) </a:t>
            </a:r>
          </a:p>
        </p:txBody>
      </p:sp>
      <p:sp>
        <p:nvSpPr>
          <p:cNvPr id="21" name="CuadroTexto 20">
            <a:extLst>
              <a:ext uri="{FF2B5EF4-FFF2-40B4-BE49-F238E27FC236}">
                <a16:creationId xmlns:a16="http://schemas.microsoft.com/office/drawing/2014/main" id="{8AA20F6A-8BBB-2B82-C6D1-C2DF64CE93BF}"/>
              </a:ext>
            </a:extLst>
          </p:cNvPr>
          <p:cNvSpPr txBox="1"/>
          <p:nvPr/>
        </p:nvSpPr>
        <p:spPr>
          <a:xfrm>
            <a:off x="9353713" y="5345154"/>
            <a:ext cx="31943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solidFill>
                  <a:srgbClr val="FFFFFF"/>
                </a:solidFill>
                <a:latin typeface="Times New Roman"/>
                <a:cs typeface="Times New Roman"/>
              </a:rPr>
              <a:t>Jorge Paz García</a:t>
            </a:r>
          </a:p>
        </p:txBody>
      </p:sp>
    </p:spTree>
    <p:extLst>
      <p:ext uri="{BB962C8B-B14F-4D97-AF65-F5344CB8AC3E}">
        <p14:creationId xmlns:p14="http://schemas.microsoft.com/office/powerpoint/2010/main" val="942559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6000">
        <p159:morph option="byObject"/>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5F1D7-1A15-6EF4-771C-F6CF0585DF55}"/>
              </a:ext>
            </a:extLst>
          </p:cNvPr>
          <p:cNvSpPr>
            <a:spLocks noGrp="1"/>
          </p:cNvSpPr>
          <p:nvPr>
            <p:ph type="title"/>
          </p:nvPr>
        </p:nvSpPr>
        <p:spPr>
          <a:xfrm>
            <a:off x="556815" y="622026"/>
            <a:ext cx="8826882" cy="1320800"/>
          </a:xfrm>
        </p:spPr>
        <p:txBody>
          <a:bodyPr anchor="t">
            <a:normAutofit/>
          </a:bodyPr>
          <a:lstStyle/>
          <a:p>
            <a:r>
              <a:rPr lang="es-ES" dirty="0">
                <a:solidFill>
                  <a:schemeClr val="tx1"/>
                </a:solidFill>
                <a:ea typeface="+mj-lt"/>
                <a:cs typeface="+mj-lt"/>
              </a:rPr>
              <a:t>PARROQUIA DE SAN IGNACIO (RONTEGUI)</a:t>
            </a:r>
            <a:endParaRPr lang="es-ES" dirty="0">
              <a:solidFill>
                <a:schemeClr val="tx1"/>
              </a:solidFill>
            </a:endParaRPr>
          </a:p>
        </p:txBody>
      </p:sp>
      <p:sp>
        <p:nvSpPr>
          <p:cNvPr id="3" name="Marcador de contenido 2">
            <a:extLst>
              <a:ext uri="{FF2B5EF4-FFF2-40B4-BE49-F238E27FC236}">
                <a16:creationId xmlns:a16="http://schemas.microsoft.com/office/drawing/2014/main" id="{E4757A59-3041-DFF1-94A0-615E7EC6443D}"/>
              </a:ext>
            </a:extLst>
          </p:cNvPr>
          <p:cNvSpPr>
            <a:spLocks noGrp="1"/>
          </p:cNvSpPr>
          <p:nvPr>
            <p:ph idx="1"/>
          </p:nvPr>
        </p:nvSpPr>
        <p:spPr>
          <a:xfrm>
            <a:off x="491872" y="1554338"/>
            <a:ext cx="7560175" cy="3749323"/>
          </a:xfrm>
        </p:spPr>
        <p:txBody>
          <a:bodyPr vert="horz" lIns="91440" tIns="45720" rIns="91440" bIns="45720" rtlCol="0" anchor="t">
            <a:noAutofit/>
          </a:bodyPr>
          <a:lstStyle/>
          <a:p>
            <a:pPr>
              <a:buNone/>
            </a:pPr>
            <a:r>
              <a:rPr lang="es-ES" sz="2000" b="1" u="sng" dirty="0">
                <a:solidFill>
                  <a:schemeClr val="tx1"/>
                </a:solidFill>
              </a:rPr>
              <a:t>Independencia</a:t>
            </a:r>
            <a:r>
              <a:rPr lang="es-ES" sz="2000" b="1" dirty="0">
                <a:solidFill>
                  <a:schemeClr val="tx1"/>
                </a:solidFill>
              </a:rPr>
              <a:t> y </a:t>
            </a:r>
            <a:r>
              <a:rPr lang="es-ES" sz="2000" b="1" u="sng" dirty="0">
                <a:solidFill>
                  <a:schemeClr val="tx1"/>
                </a:solidFill>
              </a:rPr>
              <a:t>Expansión</a:t>
            </a:r>
            <a:r>
              <a:rPr lang="es-ES" sz="2000" b="1" dirty="0">
                <a:solidFill>
                  <a:schemeClr val="tx1"/>
                </a:solidFill>
              </a:rPr>
              <a:t> de la Parroquia de San Ignacio:</a:t>
            </a:r>
            <a:endParaRPr lang="es-ES" sz="2000" dirty="0">
              <a:solidFill>
                <a:schemeClr val="tx1"/>
              </a:solidFill>
            </a:endParaRP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1974</a:t>
            </a:r>
            <a:r>
              <a:rPr lang="es-ES" sz="2000" dirty="0">
                <a:solidFill>
                  <a:schemeClr val="tx1"/>
                </a:solidFill>
              </a:rPr>
              <a:t>, la comunidad se separó de la Parroquia del Carmen y se estableció como una comunidad autónoma, con el P. Pedro Sanz como superior.</a:t>
            </a:r>
          </a:p>
          <a:p>
            <a:pPr algn="just">
              <a:buFont typeface="Wingdings" panose="05000000000000000000" pitchFamily="2" charset="2"/>
              <a:buChar char="ü"/>
            </a:pPr>
            <a:r>
              <a:rPr lang="es-ES" sz="2000" dirty="0">
                <a:solidFill>
                  <a:schemeClr val="tx1"/>
                </a:solidFill>
              </a:rPr>
              <a:t>Ese mismo año, se inauguró la nueva parroquia en un local, y se continuaron las actividades pastorales, enfocándose especialmente en el apoyo a la comunidad inmigrante y trabajadora.</a:t>
            </a:r>
          </a:p>
          <a:p>
            <a:pPr algn="just">
              <a:buFont typeface="Wingdings" panose="05000000000000000000" pitchFamily="2" charset="2"/>
              <a:buChar char="ü"/>
            </a:pPr>
            <a:r>
              <a:rPr lang="es-ES" sz="2000" dirty="0">
                <a:solidFill>
                  <a:schemeClr val="tx1"/>
                </a:solidFill>
              </a:rPr>
              <a:t>La parroquia atendía alrededor de 1,365 familias y participaba activamente en diversas iniciativas, como el Colegio Nacional de </a:t>
            </a:r>
            <a:r>
              <a:rPr lang="es-ES" sz="2000" dirty="0" err="1">
                <a:solidFill>
                  <a:schemeClr val="tx1"/>
                </a:solidFill>
              </a:rPr>
              <a:t>Rontegi</a:t>
            </a:r>
            <a:r>
              <a:rPr lang="es-ES" sz="2000" dirty="0">
                <a:solidFill>
                  <a:schemeClr val="tx1"/>
                </a:solidFill>
              </a:rPr>
              <a:t> y las casas de las Hermanas.</a:t>
            </a: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1975</a:t>
            </a:r>
            <a:r>
              <a:rPr lang="es-ES" sz="2000" dirty="0">
                <a:solidFill>
                  <a:schemeClr val="tx1"/>
                </a:solidFill>
              </a:rPr>
              <a:t>, debido al crecimiento de la comunidad, se adquirió un nuevo piso para ofrecer más espacio a los padres y estudiantes, facilitando así su labor.</a:t>
            </a:r>
          </a:p>
          <a:p>
            <a:pPr algn="just">
              <a:lnSpc>
                <a:spcPct val="120000"/>
              </a:lnSpc>
              <a:buFont typeface="Wingdings" charset="2"/>
              <a:buChar char="ü"/>
            </a:pPr>
            <a:endParaRPr lang="es-ES" sz="2000" dirty="0">
              <a:solidFill>
                <a:schemeClr val="tx1"/>
              </a:solidFill>
            </a:endParaRPr>
          </a:p>
          <a:p>
            <a:pPr algn="just">
              <a:lnSpc>
                <a:spcPct val="120000"/>
              </a:lnSpc>
              <a:buFont typeface="Wingdings" charset="2"/>
              <a:buChar char="ü"/>
            </a:pPr>
            <a:endParaRPr lang="es-ES" sz="2000" dirty="0">
              <a:solidFill>
                <a:schemeClr val="tx1"/>
              </a:solidFill>
            </a:endParaRPr>
          </a:p>
          <a:p>
            <a:pPr algn="just">
              <a:lnSpc>
                <a:spcPct val="120000"/>
              </a:lnSpc>
              <a:buFont typeface="Wingdings" charset="2"/>
              <a:buChar char="ü"/>
            </a:pPr>
            <a:endParaRPr lang="es-ES" dirty="0">
              <a:solidFill>
                <a:schemeClr val="tx1"/>
              </a:solidFill>
            </a:endParaRPr>
          </a:p>
        </p:txBody>
      </p:sp>
      <p:pic>
        <p:nvPicPr>
          <p:cNvPr id="9" name="Imagen 8">
            <a:extLst>
              <a:ext uri="{FF2B5EF4-FFF2-40B4-BE49-F238E27FC236}">
                <a16:creationId xmlns:a16="http://schemas.microsoft.com/office/drawing/2014/main" id="{ED5EDD52-3176-4D80-87B1-8DE9B6E68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4108" y="2192991"/>
            <a:ext cx="3296020" cy="247201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55143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2000">
        <p159:morph option="byObject"/>
      </p:transition>
    </mc:Choice>
    <mc:Fallback xmlns="">
      <p:transition spd="med" advTm="2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742D6-8388-CF85-DFAD-AF256EF03694}"/>
              </a:ext>
            </a:extLst>
          </p:cNvPr>
          <p:cNvSpPr>
            <a:spLocks noGrp="1"/>
          </p:cNvSpPr>
          <p:nvPr>
            <p:ph type="title"/>
          </p:nvPr>
        </p:nvSpPr>
        <p:spPr>
          <a:xfrm>
            <a:off x="392157" y="834471"/>
            <a:ext cx="8802567" cy="1320800"/>
          </a:xfrm>
        </p:spPr>
        <p:txBody>
          <a:bodyPr anchor="t">
            <a:normAutofit/>
          </a:bodyPr>
          <a:lstStyle/>
          <a:p>
            <a:r>
              <a:rPr lang="es-ES" dirty="0">
                <a:solidFill>
                  <a:schemeClr val="tx1"/>
                </a:solidFill>
                <a:ea typeface="+mj-lt"/>
                <a:cs typeface="+mj-lt"/>
              </a:rPr>
              <a:t>PARROQUIA DE SAN IGNACIO (RONTEGUI)</a:t>
            </a:r>
            <a:endParaRPr lang="es-ES" dirty="0"/>
          </a:p>
        </p:txBody>
      </p:sp>
      <p:sp>
        <p:nvSpPr>
          <p:cNvPr id="5" name="CuadroTexto 4">
            <a:extLst>
              <a:ext uri="{FF2B5EF4-FFF2-40B4-BE49-F238E27FC236}">
                <a16:creationId xmlns:a16="http://schemas.microsoft.com/office/drawing/2014/main" id="{1B2CC246-39D2-7B10-8243-83B34407DE18}"/>
              </a:ext>
            </a:extLst>
          </p:cNvPr>
          <p:cNvSpPr txBox="1"/>
          <p:nvPr/>
        </p:nvSpPr>
        <p:spPr>
          <a:xfrm>
            <a:off x="392157" y="1694259"/>
            <a:ext cx="7482336"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None/>
            </a:pPr>
            <a:r>
              <a:rPr lang="es-ES" sz="2000" b="1" u="sng" dirty="0"/>
              <a:t>Consolidación</a:t>
            </a:r>
            <a:r>
              <a:rPr lang="es-ES" sz="2000" b="1" dirty="0"/>
              <a:t> y </a:t>
            </a:r>
            <a:r>
              <a:rPr lang="es-ES" sz="2000" b="1" u="sng" dirty="0"/>
              <a:t>Traslado</a:t>
            </a:r>
            <a:r>
              <a:rPr lang="es-ES" sz="2000" b="1" dirty="0"/>
              <a:t> a </a:t>
            </a:r>
            <a:r>
              <a:rPr lang="es-ES" sz="2000" b="1" dirty="0" err="1"/>
              <a:t>Beurko</a:t>
            </a:r>
            <a:r>
              <a:rPr lang="es-ES" sz="2000" b="1" dirty="0"/>
              <a:t>:</a:t>
            </a:r>
            <a:endParaRPr lang="es-ES" sz="2000" dirty="0"/>
          </a:p>
          <a:p>
            <a:pPr marL="342900" indent="-342900" algn="just">
              <a:buFont typeface="Wingdings" panose="05000000000000000000" pitchFamily="2" charset="2"/>
              <a:buChar char="ü"/>
            </a:pPr>
            <a:r>
              <a:rPr lang="es-ES" sz="2000" dirty="0"/>
              <a:t>En </a:t>
            </a:r>
            <a:r>
              <a:rPr lang="es-ES" sz="2000" b="1" dirty="0"/>
              <a:t>1976</a:t>
            </a:r>
            <a:r>
              <a:rPr lang="es-ES" sz="2000" dirty="0"/>
              <a:t>, la comunidad comenzó a ofrecer clases de música y religión en el Colegio San Vicente de Paúl, y el P. José Gil fue ordenado diácono.</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En </a:t>
            </a:r>
            <a:r>
              <a:rPr lang="es-ES" sz="2000" b="1" dirty="0"/>
              <a:t>1977</a:t>
            </a:r>
            <a:r>
              <a:rPr lang="es-ES" sz="2000" dirty="0"/>
              <a:t>, José Gil fue ordenado presbítero por Mons. Beitia, junto con Juan Delgado.</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En </a:t>
            </a:r>
            <a:r>
              <a:rPr lang="es-ES" sz="2000" b="1" dirty="0"/>
              <a:t>1986</a:t>
            </a:r>
            <a:r>
              <a:rPr lang="es-ES" sz="2000" dirty="0"/>
              <a:t>, la comunidad dejó los pisos de la Avenida de Álava y se trasladó a la Calle Ibarra, 13, para unirse con la Comunidad del Carmen.</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En </a:t>
            </a:r>
            <a:r>
              <a:rPr lang="es-ES" sz="2000" b="1" dirty="0"/>
              <a:t>2002</a:t>
            </a:r>
            <a:r>
              <a:rPr lang="es-ES" sz="2000" dirty="0"/>
              <a:t>, la comunidad se mudó a </a:t>
            </a:r>
            <a:r>
              <a:rPr lang="es-ES" sz="2000" dirty="0" err="1"/>
              <a:t>Beurko</a:t>
            </a:r>
            <a:r>
              <a:rPr lang="es-ES" sz="2000" dirty="0"/>
              <a:t>, donde se formó una nueva comunidad junto con otros ministerios. Desde allí siguen atendiendo la Parroquia.</a:t>
            </a:r>
          </a:p>
          <a:p>
            <a:pPr marL="342900" indent="-342900" algn="just">
              <a:buFont typeface="Wingdings"/>
              <a:buChar char="ü"/>
            </a:pPr>
            <a:endParaRPr lang="es-ES" sz="2000" dirty="0"/>
          </a:p>
          <a:p>
            <a:pPr algn="l"/>
            <a:endParaRPr lang="es-ES" dirty="0"/>
          </a:p>
        </p:txBody>
      </p:sp>
      <p:pic>
        <p:nvPicPr>
          <p:cNvPr id="7" name="Imagen 6">
            <a:extLst>
              <a:ext uri="{FF2B5EF4-FFF2-40B4-BE49-F238E27FC236}">
                <a16:creationId xmlns:a16="http://schemas.microsoft.com/office/drawing/2014/main" id="{6943E243-FF7C-F096-05D0-377C466024F7}"/>
              </a:ext>
            </a:extLst>
          </p:cNvPr>
          <p:cNvPicPr>
            <a:picLocks noChangeAspect="1"/>
          </p:cNvPicPr>
          <p:nvPr/>
        </p:nvPicPr>
        <p:blipFill>
          <a:blip r:embed="rId2" cstate="print">
            <a:extLst>
              <a:ext uri="{28A0092B-C50C-407E-A947-70E740481C1C}">
                <a14:useLocalDpi xmlns:a14="http://schemas.microsoft.com/office/drawing/2010/main" val="0"/>
              </a:ext>
            </a:extLst>
          </a:blip>
          <a:srcRect l="10187" t="9638" r="536" b="15600"/>
          <a:stretch/>
        </p:blipFill>
        <p:spPr>
          <a:xfrm>
            <a:off x="8039144" y="2688928"/>
            <a:ext cx="3852687" cy="182980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6426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2000">
        <p159:morph option="byObject"/>
      </p:transition>
    </mc:Choice>
    <mc:Fallback xmlns="">
      <p:transition spd="med" advTm="2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 name="Marcador de contenido 5">
            <a:extLst>
              <a:ext uri="{FF2B5EF4-FFF2-40B4-BE49-F238E27FC236}">
                <a16:creationId xmlns:a16="http://schemas.microsoft.com/office/drawing/2014/main" id="{CE733664-0A74-38B7-4D1A-6C2E8E62BC7B}"/>
              </a:ext>
            </a:extLst>
          </p:cNvPr>
          <p:cNvSpPr>
            <a:spLocks noGrp="1"/>
          </p:cNvSpPr>
          <p:nvPr>
            <p:ph idx="1"/>
          </p:nvPr>
        </p:nvSpPr>
        <p:spPr/>
        <p:txBody>
          <a:bodyPr/>
          <a:lstStyle/>
          <a:p>
            <a:endParaRPr lang="es-ES"/>
          </a:p>
        </p:txBody>
      </p:sp>
      <p:pic>
        <p:nvPicPr>
          <p:cNvPr id="7" name="Imagen 6" descr="Texto, Logotipo">
            <a:extLst>
              <a:ext uri="{FF2B5EF4-FFF2-40B4-BE49-F238E27FC236}">
                <a16:creationId xmlns:a16="http://schemas.microsoft.com/office/drawing/2014/main" id="{4647DCF7-B9BF-C981-2209-78F908FAF9CB}"/>
              </a:ext>
            </a:extLst>
          </p:cNvPr>
          <p:cNvPicPr>
            <a:picLocks noChangeAspect="1"/>
          </p:cNvPicPr>
          <p:nvPr/>
        </p:nvPicPr>
        <p:blipFill>
          <a:blip r:embed="rId2"/>
          <a:stretch>
            <a:fillRect/>
          </a:stretch>
        </p:blipFill>
        <p:spPr>
          <a:xfrm>
            <a:off x="540" y="3954"/>
            <a:ext cx="12248430" cy="6850091"/>
          </a:xfrm>
          <a:prstGeom prst="rect">
            <a:avLst/>
          </a:prstGeom>
        </p:spPr>
      </p:pic>
    </p:spTree>
    <p:extLst>
      <p:ext uri="{BB962C8B-B14F-4D97-AF65-F5344CB8AC3E}">
        <p14:creationId xmlns:p14="http://schemas.microsoft.com/office/powerpoint/2010/main" val="396266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7000">
        <p159:morph option="byObject"/>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F2F03C-5257-6EFA-4586-FAD905015AE8}"/>
              </a:ext>
            </a:extLst>
          </p:cNvPr>
          <p:cNvSpPr>
            <a:spLocks noGrp="1"/>
          </p:cNvSpPr>
          <p:nvPr>
            <p:ph type="title"/>
          </p:nvPr>
        </p:nvSpPr>
        <p:spPr>
          <a:xfrm>
            <a:off x="606800" y="276604"/>
            <a:ext cx="5332849" cy="1320800"/>
          </a:xfrm>
        </p:spPr>
        <p:txBody>
          <a:bodyPr anchor="t">
            <a:normAutofit/>
          </a:bodyPr>
          <a:lstStyle/>
          <a:p>
            <a:r>
              <a:rPr lang="es-ES" dirty="0">
                <a:solidFill>
                  <a:schemeClr val="tx1"/>
                </a:solidFill>
              </a:rPr>
              <a:t>INTRODUCCIÓN</a:t>
            </a:r>
          </a:p>
        </p:txBody>
      </p:sp>
      <p:sp>
        <p:nvSpPr>
          <p:cNvPr id="5" name="CuadroTexto 4">
            <a:extLst>
              <a:ext uri="{FF2B5EF4-FFF2-40B4-BE49-F238E27FC236}">
                <a16:creationId xmlns:a16="http://schemas.microsoft.com/office/drawing/2014/main" id="{3642A411-BBB2-7B89-AB06-C16FA3B02B50}"/>
              </a:ext>
            </a:extLst>
          </p:cNvPr>
          <p:cNvSpPr txBox="1"/>
          <p:nvPr/>
        </p:nvSpPr>
        <p:spPr>
          <a:xfrm>
            <a:off x="313836" y="937004"/>
            <a:ext cx="8688121"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ü"/>
            </a:pPr>
            <a:r>
              <a:rPr lang="es-ES" dirty="0"/>
              <a:t>La llegada de Altos Hornos de Vizcaya a comienzos del siglo XX impulsó una profunda transformación en Barakaldo, marcando el inicio de su industrialización, provocando un notable incremento de la población y modificó por completo su fisonomía.</a:t>
            </a:r>
          </a:p>
          <a:p>
            <a:pPr algn="just"/>
            <a:endParaRPr lang="es-ES" dirty="0"/>
          </a:p>
          <a:p>
            <a:pPr marL="285750" indent="-285750" algn="just">
              <a:buFont typeface="Wingdings" panose="05000000000000000000" pitchFamily="2" charset="2"/>
              <a:buChar char="ü"/>
            </a:pPr>
            <a:r>
              <a:rPr lang="es-ES" dirty="0"/>
              <a:t>Los Misioneros Paúles se establecieron en Barakaldo con este contexto, haciéndose cargo de la labor pastoral en la Parroquia del Carmen y San Ignacio, y colaborando iniciativas educativas y sociales.</a:t>
            </a:r>
          </a:p>
          <a:p>
            <a:pPr algn="just"/>
            <a:endParaRPr lang="es-ES" dirty="0"/>
          </a:p>
          <a:p>
            <a:pPr marL="285750" indent="-285750" algn="just">
              <a:buFont typeface="Wingdings" panose="05000000000000000000" pitchFamily="2" charset="2"/>
              <a:buChar char="ü"/>
            </a:pPr>
            <a:r>
              <a:rPr lang="es-ES" dirty="0"/>
              <a:t>Los misioneros se asentaron en una zona conocida como el "Desierto", que antes de la industrialización era un lugar tranquilo y apartado, pero que pronto se convirtió en una zona bulliciosa y densamente poblada.</a:t>
            </a:r>
          </a:p>
          <a:p>
            <a:pPr algn="just"/>
            <a:endParaRPr lang="es-ES" dirty="0"/>
          </a:p>
          <a:p>
            <a:pPr marL="285750" indent="-285750" algn="just">
              <a:buFont typeface="Wingdings" panose="05000000000000000000" pitchFamily="2" charset="2"/>
              <a:buChar char="ü"/>
            </a:pPr>
            <a:r>
              <a:rPr lang="es-ES" dirty="0"/>
              <a:t>Altos Hornos de Vizcaya también promovió la creación de diversas instituciones sociales para mejorar las condiciones de vida de los trabajadores. En este esfuerzo, los Misioneros Paúles aportaron su acompañamiento espiritual.</a:t>
            </a:r>
          </a:p>
          <a:p>
            <a:pPr algn="just"/>
            <a:endParaRPr lang="es-ES" dirty="0"/>
          </a:p>
          <a:p>
            <a:pPr marL="285750" indent="-285750" algn="just">
              <a:buFont typeface="Wingdings" panose="05000000000000000000" pitchFamily="2" charset="2"/>
              <a:buChar char="ü"/>
            </a:pPr>
            <a:r>
              <a:rPr lang="es-ES" dirty="0"/>
              <a:t>Así, los Paúles desempeñaron un rol esencial en la vida religiosa y social de Barakaldo, contribuyendo tanto al crecimiento espiritual de sus habitantes como a su desarrollo educativo y comunitario.</a:t>
            </a:r>
          </a:p>
          <a:p>
            <a:pPr algn="just"/>
            <a:endParaRPr lang="es-ES" sz="2000" dirty="0"/>
          </a:p>
          <a:p>
            <a:pPr marL="285750" indent="-285750">
              <a:buFont typeface="Wingdings"/>
              <a:buChar char="ü"/>
            </a:pPr>
            <a:endParaRPr lang="es-ES" sz="2000" dirty="0"/>
          </a:p>
        </p:txBody>
      </p:sp>
      <p:pic>
        <p:nvPicPr>
          <p:cNvPr id="6" name="Imagen 5">
            <a:extLst>
              <a:ext uri="{FF2B5EF4-FFF2-40B4-BE49-F238E27FC236}">
                <a16:creationId xmlns:a16="http://schemas.microsoft.com/office/drawing/2014/main" id="{C3971F3B-9FBB-32F3-A9E2-F8FB303E8548}"/>
              </a:ext>
            </a:extLst>
          </p:cNvPr>
          <p:cNvPicPr>
            <a:picLocks noChangeAspect="1"/>
          </p:cNvPicPr>
          <p:nvPr/>
        </p:nvPicPr>
        <p:blipFill>
          <a:blip r:embed="rId2">
            <a:extLst>
              <a:ext uri="{28A0092B-C50C-407E-A947-70E740481C1C}">
                <a14:useLocalDpi xmlns:a14="http://schemas.microsoft.com/office/drawing/2010/main" val="0"/>
              </a:ext>
            </a:extLst>
          </a:blip>
          <a:srcRect l="11275" t="4813" r="11531" b="7351"/>
          <a:stretch/>
        </p:blipFill>
        <p:spPr>
          <a:xfrm>
            <a:off x="9161597" y="2041862"/>
            <a:ext cx="2716567" cy="23182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22868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6000">
        <p159:morph option="byObject"/>
      </p:transition>
    </mc:Choice>
    <mc:Fallback xmlns="">
      <p:transition spd="med" advTm="2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535602-3B58-8C88-6025-ECD8230E0595}"/>
              </a:ext>
            </a:extLst>
          </p:cNvPr>
          <p:cNvSpPr>
            <a:spLocks noGrp="1"/>
          </p:cNvSpPr>
          <p:nvPr>
            <p:ph type="title"/>
          </p:nvPr>
        </p:nvSpPr>
        <p:spPr>
          <a:xfrm>
            <a:off x="773321" y="511018"/>
            <a:ext cx="10341522" cy="1306423"/>
          </a:xfrm>
        </p:spPr>
        <p:txBody>
          <a:bodyPr>
            <a:normAutofit/>
          </a:bodyPr>
          <a:lstStyle/>
          <a:p>
            <a:r>
              <a:rPr lang="es-ES" dirty="0">
                <a:solidFill>
                  <a:schemeClr val="tx1"/>
                </a:solidFill>
                <a:ea typeface="+mj-lt"/>
                <a:cs typeface="+mj-lt"/>
              </a:rPr>
              <a:t>PARROQUIA DEL CARMEN (DESIERTO-LASESARRE)</a:t>
            </a:r>
            <a:endParaRPr lang="es-ES" dirty="0"/>
          </a:p>
        </p:txBody>
      </p:sp>
      <p:sp>
        <p:nvSpPr>
          <p:cNvPr id="13" name="Isosceles Triangle 8">
            <a:extLst>
              <a:ext uri="{FF2B5EF4-FFF2-40B4-BE49-F238E27FC236}">
                <a16:creationId xmlns:a16="http://schemas.microsoft.com/office/drawing/2014/main" id="{B5B9F7B6-0E4A-4A5F-BBBA-73496FAE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CuadroTexto 5">
            <a:extLst>
              <a:ext uri="{FF2B5EF4-FFF2-40B4-BE49-F238E27FC236}">
                <a16:creationId xmlns:a16="http://schemas.microsoft.com/office/drawing/2014/main" id="{66401163-5D4F-FD53-71CD-359AEEB4ED19}"/>
              </a:ext>
            </a:extLst>
          </p:cNvPr>
          <p:cNvSpPr txBox="1"/>
          <p:nvPr/>
        </p:nvSpPr>
        <p:spPr>
          <a:xfrm>
            <a:off x="3064259" y="1350933"/>
            <a:ext cx="8574367"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None/>
            </a:pPr>
            <a:r>
              <a:rPr lang="es-ES" sz="2000" b="1" u="sng" dirty="0"/>
              <a:t>Orígenes y Fundación</a:t>
            </a:r>
            <a:r>
              <a:rPr lang="es-ES" sz="2000" b="1" dirty="0"/>
              <a:t> de la Parroquia del Carmen:</a:t>
            </a:r>
          </a:p>
          <a:p>
            <a:pPr>
              <a:buNone/>
            </a:pPr>
            <a:endParaRPr lang="es-ES" sz="2000" dirty="0"/>
          </a:p>
          <a:p>
            <a:pPr marL="342900" indent="-342900" algn="just">
              <a:buFont typeface="Wingdings" panose="05000000000000000000" pitchFamily="2" charset="2"/>
              <a:buChar char="ü"/>
            </a:pPr>
            <a:r>
              <a:rPr lang="es-ES" sz="2000" dirty="0"/>
              <a:t>En el año </a:t>
            </a:r>
            <a:r>
              <a:rPr lang="es-ES" sz="2000" b="1" dirty="0"/>
              <a:t>1925</a:t>
            </a:r>
            <a:r>
              <a:rPr lang="es-ES" sz="2000" dirty="0"/>
              <a:t>, la empresa Altos Hornos de Vizcaya solicitó la presencia de los Padres Paúles para que se hicieran cargo de la atención religiosa en la zona de </a:t>
            </a:r>
            <a:r>
              <a:rPr lang="es-ES" sz="2000" dirty="0" err="1"/>
              <a:t>Lasesarre</a:t>
            </a:r>
            <a:r>
              <a:rPr lang="es-ES" sz="2000" dirty="0"/>
              <a:t>, en Barakaldo.</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Tras llegar a un acuerdo con el Obispo de Vitoria, la fundación de la nueva parroquia recibió la aprobación del Papa en julio de ese mismo año. El convenio firmado entre Altos Hornos de Vizcaya y la Congregación de la Misión establecía que los Padres Paúles ofrecerían servicios religiosos a los trabajadores de la empresa y a sus familias.</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Fue a </a:t>
            </a:r>
            <a:r>
              <a:rPr lang="es-ES" sz="2000" b="1" dirty="0"/>
              <a:t>finales</a:t>
            </a:r>
            <a:r>
              <a:rPr lang="es-ES" sz="2000" dirty="0"/>
              <a:t> del verano de 1925 cuando se inició esta labor pastoral. Los padres </a:t>
            </a:r>
            <a:r>
              <a:rPr lang="es-ES" sz="2000" dirty="0" err="1"/>
              <a:t>Maestu</a:t>
            </a:r>
            <a:r>
              <a:rPr lang="es-ES" sz="2000" dirty="0"/>
              <a:t> y José Marín llegaron a Barakaldo en agosto de ese año, asumiendo desde entonces las responsabilidades del culto y la atención espiritual de la comunidad.</a:t>
            </a:r>
          </a:p>
        </p:txBody>
      </p:sp>
      <p:pic>
        <p:nvPicPr>
          <p:cNvPr id="4" name="Imagen 3">
            <a:extLst>
              <a:ext uri="{FF2B5EF4-FFF2-40B4-BE49-F238E27FC236}">
                <a16:creationId xmlns:a16="http://schemas.microsoft.com/office/drawing/2014/main" id="{84088DC8-E574-B127-0874-B6BE78DB1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915" y="2051881"/>
            <a:ext cx="2270429" cy="29196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8244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5000">
        <p159:morph option="byObject"/>
      </p:transition>
    </mc:Choice>
    <mc:Fallback xmlns="">
      <p:transition spd="med" advTm="2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23026-B098-A468-7513-B234CB5F109E}"/>
              </a:ext>
            </a:extLst>
          </p:cNvPr>
          <p:cNvSpPr>
            <a:spLocks noGrp="1"/>
          </p:cNvSpPr>
          <p:nvPr>
            <p:ph type="title"/>
          </p:nvPr>
        </p:nvSpPr>
        <p:spPr>
          <a:xfrm>
            <a:off x="328506" y="416631"/>
            <a:ext cx="10227044" cy="1320800"/>
          </a:xfrm>
        </p:spPr>
        <p:txBody>
          <a:bodyPr anchor="t">
            <a:normAutofit/>
          </a:bodyPr>
          <a:lstStyle/>
          <a:p>
            <a:r>
              <a:rPr lang="es-ES" dirty="0">
                <a:solidFill>
                  <a:schemeClr val="tx1"/>
                </a:solidFill>
                <a:ea typeface="+mj-lt"/>
                <a:cs typeface="+mj-lt"/>
              </a:rPr>
              <a:t>PARROQUIA DEL CARMEN (DESIERTO-LASESARRE)</a:t>
            </a:r>
            <a:endParaRPr lang="es-ES" dirty="0">
              <a:solidFill>
                <a:schemeClr val="tx1"/>
              </a:solidFill>
            </a:endParaRPr>
          </a:p>
        </p:txBody>
      </p:sp>
      <p:sp>
        <p:nvSpPr>
          <p:cNvPr id="5" name="CuadroTexto 4">
            <a:extLst>
              <a:ext uri="{FF2B5EF4-FFF2-40B4-BE49-F238E27FC236}">
                <a16:creationId xmlns:a16="http://schemas.microsoft.com/office/drawing/2014/main" id="{FFC6B4A1-A307-A65A-AEED-513296E1F1E3}"/>
              </a:ext>
            </a:extLst>
          </p:cNvPr>
          <p:cNvSpPr txBox="1"/>
          <p:nvPr/>
        </p:nvSpPr>
        <p:spPr>
          <a:xfrm>
            <a:off x="328506" y="1077031"/>
            <a:ext cx="8993047" cy="5736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None/>
            </a:pPr>
            <a:r>
              <a:rPr lang="es-ES" sz="2000" b="1" u="sng" dirty="0"/>
              <a:t>Crecimiento y Consolidación</a:t>
            </a:r>
            <a:r>
              <a:rPr lang="es-ES" sz="2000" b="1" dirty="0"/>
              <a:t> de la Parroquia del Carmen:</a:t>
            </a:r>
          </a:p>
          <a:p>
            <a:pPr algn="just">
              <a:buNone/>
            </a:pPr>
            <a:endParaRPr lang="es-ES" sz="2000" dirty="0"/>
          </a:p>
          <a:p>
            <a:pPr marL="342900" indent="-342900" algn="just">
              <a:buFont typeface="Wingdings" panose="05000000000000000000" pitchFamily="2" charset="2"/>
              <a:buChar char="ü"/>
            </a:pPr>
            <a:r>
              <a:rPr lang="es-ES" sz="2000" dirty="0"/>
              <a:t>La labor de los Padres Paúles comenzó prestando servicio en la Capilla del Carmen, colaborando como capellanes en las Escuelas de los Hermanos de La Salle y atendiendo a los enfermos en el Sanatorio de Altos Hornos.</a:t>
            </a:r>
          </a:p>
          <a:p>
            <a:pPr algn="just"/>
            <a:endParaRPr lang="es-ES" sz="2000" dirty="0"/>
          </a:p>
          <a:p>
            <a:pPr marL="342900" indent="-342900" algn="just">
              <a:buFont typeface="Wingdings" panose="05000000000000000000" pitchFamily="2" charset="2"/>
              <a:buChar char="ü"/>
            </a:pPr>
            <a:r>
              <a:rPr lang="es-ES" sz="2000" dirty="0"/>
              <a:t>Con el paso del tiempo, se fueron solucionando las dificultades relacionadas con la edificación de la capilla y las condiciones de alojamiento de la comunidad religiosa.</a:t>
            </a:r>
          </a:p>
          <a:p>
            <a:pPr algn="just"/>
            <a:endParaRPr lang="es-ES" sz="2000" dirty="0"/>
          </a:p>
          <a:p>
            <a:pPr marL="342900" indent="-342900" algn="just">
              <a:buFont typeface="Wingdings" panose="05000000000000000000" pitchFamily="2" charset="2"/>
              <a:buChar char="ü"/>
            </a:pPr>
            <a:r>
              <a:rPr lang="es-ES" sz="2000" dirty="0"/>
              <a:t>En </a:t>
            </a:r>
            <a:r>
              <a:rPr lang="es-ES" sz="2000" b="1" dirty="0"/>
              <a:t>1969</a:t>
            </a:r>
            <a:r>
              <a:rPr lang="es-ES" sz="2000" dirty="0"/>
              <a:t>, se firmó un nuevo acuerdo con el Obispado de Bilbao en relación con la Parroquia de Nuestra Señora del Carmen.</a:t>
            </a:r>
          </a:p>
          <a:p>
            <a:pPr algn="just"/>
            <a:endParaRPr lang="es-ES" sz="2000" dirty="0"/>
          </a:p>
          <a:p>
            <a:pPr marL="342900" indent="-342900" algn="just">
              <a:buFont typeface="Wingdings" panose="05000000000000000000" pitchFamily="2" charset="2"/>
              <a:buChar char="ü"/>
            </a:pPr>
            <a:r>
              <a:rPr lang="es-ES" sz="2000" dirty="0"/>
              <a:t>Desde entonces, los Paúles han continuado con su misión de ofrecer asistencia espiritual a los trabajadores, obreros y sus familias, asegurando la celebración diaria del culto y el acompañamiento en las principales festividades religiosas.</a:t>
            </a:r>
          </a:p>
          <a:p>
            <a:pPr marL="342900" indent="-342900" algn="just">
              <a:lnSpc>
                <a:spcPct val="110000"/>
              </a:lnSpc>
              <a:spcBef>
                <a:spcPts val="1000"/>
              </a:spcBef>
              <a:buFont typeface="Wingdings"/>
              <a:buChar char="ü"/>
            </a:pPr>
            <a:endParaRPr lang="es-ES" dirty="0">
              <a:latin typeface="Neue Haas Grotesk Text Pro"/>
            </a:endParaRPr>
          </a:p>
        </p:txBody>
      </p:sp>
      <p:pic>
        <p:nvPicPr>
          <p:cNvPr id="7" name="Imagen 6">
            <a:extLst>
              <a:ext uri="{FF2B5EF4-FFF2-40B4-BE49-F238E27FC236}">
                <a16:creationId xmlns:a16="http://schemas.microsoft.com/office/drawing/2014/main" id="{212A8F72-1906-53BC-0813-89B98DF664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3776" y="1982404"/>
            <a:ext cx="1901482" cy="289319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04379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4000">
        <p159:morph option="byObject"/>
      </p:transition>
    </mc:Choice>
    <mc:Fallback xmlns="">
      <p:transition spd="med" advTm="2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66CB3-5981-EC6E-CC5A-136E15FAE594}"/>
              </a:ext>
            </a:extLst>
          </p:cNvPr>
          <p:cNvSpPr>
            <a:spLocks noGrp="1"/>
          </p:cNvSpPr>
          <p:nvPr>
            <p:ph type="title"/>
          </p:nvPr>
        </p:nvSpPr>
        <p:spPr>
          <a:xfrm>
            <a:off x="422130" y="156057"/>
            <a:ext cx="10754855" cy="1320800"/>
          </a:xfrm>
        </p:spPr>
        <p:txBody>
          <a:bodyPr anchor="ctr">
            <a:normAutofit/>
          </a:bodyPr>
          <a:lstStyle/>
          <a:p>
            <a:r>
              <a:rPr lang="es-ES" dirty="0">
                <a:solidFill>
                  <a:schemeClr val="tx1"/>
                </a:solidFill>
                <a:ea typeface="+mj-lt"/>
                <a:cs typeface="+mj-lt"/>
              </a:rPr>
              <a:t>PARROQUIA DEL CARMEN (DESIERTO-LASESARRE)</a:t>
            </a:r>
            <a:endParaRPr lang="es-ES" dirty="0">
              <a:solidFill>
                <a:schemeClr val="tx1"/>
              </a:solidFill>
            </a:endParaRPr>
          </a:p>
        </p:txBody>
      </p:sp>
      <p:sp>
        <p:nvSpPr>
          <p:cNvPr id="3" name="Marcador de contenido 2">
            <a:extLst>
              <a:ext uri="{FF2B5EF4-FFF2-40B4-BE49-F238E27FC236}">
                <a16:creationId xmlns:a16="http://schemas.microsoft.com/office/drawing/2014/main" id="{DC53063C-70F3-C5A0-904D-AD56392C8E23}"/>
              </a:ext>
            </a:extLst>
          </p:cNvPr>
          <p:cNvSpPr>
            <a:spLocks noGrp="1"/>
          </p:cNvSpPr>
          <p:nvPr>
            <p:ph idx="1"/>
          </p:nvPr>
        </p:nvSpPr>
        <p:spPr>
          <a:xfrm>
            <a:off x="422132" y="1219556"/>
            <a:ext cx="7834101" cy="4728483"/>
          </a:xfrm>
        </p:spPr>
        <p:txBody>
          <a:bodyPr vert="horz" lIns="91440" tIns="45720" rIns="91440" bIns="45720" rtlCol="0" anchor="t">
            <a:noAutofit/>
          </a:bodyPr>
          <a:lstStyle/>
          <a:p>
            <a:pPr>
              <a:buNone/>
            </a:pPr>
            <a:endParaRPr lang="es-ES" sz="2000" b="1" u="sng" dirty="0">
              <a:solidFill>
                <a:schemeClr val="tx1"/>
              </a:solidFill>
            </a:endParaRPr>
          </a:p>
          <a:p>
            <a:pPr>
              <a:buNone/>
            </a:pPr>
            <a:r>
              <a:rPr lang="es-ES" sz="2000" b="1" u="sng" dirty="0">
                <a:solidFill>
                  <a:schemeClr val="tx1"/>
                </a:solidFill>
              </a:rPr>
              <a:t>Situación Final y Clausura</a:t>
            </a:r>
            <a:r>
              <a:rPr lang="es-ES" sz="2000" b="1" dirty="0">
                <a:solidFill>
                  <a:schemeClr val="tx1"/>
                </a:solidFill>
              </a:rPr>
              <a:t> de la Parroquia del Carmen:</a:t>
            </a:r>
            <a:endParaRPr lang="es-ES" sz="2000" dirty="0">
              <a:solidFill>
                <a:schemeClr val="tx1"/>
              </a:solidFill>
            </a:endParaRP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1973, </a:t>
            </a:r>
            <a:r>
              <a:rPr lang="es-ES" sz="2000" dirty="0">
                <a:solidFill>
                  <a:schemeClr val="tx1"/>
                </a:solidFill>
              </a:rPr>
              <a:t>la Parroquia de Nuestra Señora del Carmen se trasladó a unos nuevos locales ubicados en la calle Ibarra, adquiriendo en ese momento la propiedad del nuevo templo.</a:t>
            </a:r>
          </a:p>
          <a:p>
            <a:pPr algn="just">
              <a:buFont typeface="Wingdings" panose="05000000000000000000" pitchFamily="2" charset="2"/>
              <a:buChar char="ü"/>
            </a:pPr>
            <a:r>
              <a:rPr lang="es-ES" sz="2000" dirty="0">
                <a:solidFill>
                  <a:schemeClr val="tx1"/>
                </a:solidFill>
              </a:rPr>
              <a:t>Dos años después, en </a:t>
            </a:r>
            <a:r>
              <a:rPr lang="es-ES" sz="2000" b="1" dirty="0">
                <a:solidFill>
                  <a:schemeClr val="tx1"/>
                </a:solidFill>
              </a:rPr>
              <a:t>1975</a:t>
            </a:r>
            <a:r>
              <a:rPr lang="es-ES" sz="2000" dirty="0">
                <a:solidFill>
                  <a:schemeClr val="tx1"/>
                </a:solidFill>
              </a:rPr>
              <a:t>, concluyó la colaboración con Altos Hornos de Vizcaya tras la rescisión del contrato que los vinculaba.</a:t>
            </a:r>
          </a:p>
          <a:p>
            <a:pPr algn="just">
              <a:buFont typeface="Wingdings" panose="05000000000000000000" pitchFamily="2" charset="2"/>
              <a:buChar char="ü"/>
            </a:pPr>
            <a:r>
              <a:rPr lang="es-ES" sz="2000" dirty="0">
                <a:solidFill>
                  <a:schemeClr val="tx1"/>
                </a:solidFill>
              </a:rPr>
              <a:t>A pesar de ello, la comunidad religiosa continuó su labor pastoral en la parroquia hasta el 20 de julio de </a:t>
            </a:r>
            <a:r>
              <a:rPr lang="es-ES" sz="2000" b="1" dirty="0">
                <a:solidFill>
                  <a:schemeClr val="tx1"/>
                </a:solidFill>
              </a:rPr>
              <a:t>2002</a:t>
            </a:r>
            <a:r>
              <a:rPr lang="es-ES" sz="2000" dirty="0">
                <a:solidFill>
                  <a:schemeClr val="tx1"/>
                </a:solidFill>
              </a:rPr>
              <a:t>, fecha en la que se trasladó al barrio de </a:t>
            </a:r>
            <a:r>
              <a:rPr lang="es-ES" sz="2000" dirty="0" err="1">
                <a:solidFill>
                  <a:schemeClr val="tx1"/>
                </a:solidFill>
              </a:rPr>
              <a:t>Beurko</a:t>
            </a:r>
            <a:r>
              <a:rPr lang="es-ES" sz="2000" dirty="0">
                <a:solidFill>
                  <a:schemeClr val="tx1"/>
                </a:solidFill>
              </a:rPr>
              <a:t> para formar una nueva comunidad. Desde allí siguen atendiendo la Parroquia.</a:t>
            </a:r>
          </a:p>
          <a:p>
            <a:pPr algn="just">
              <a:lnSpc>
                <a:spcPct val="120000"/>
              </a:lnSpc>
              <a:buFont typeface="Wingdings" charset="2"/>
              <a:buChar char="ü"/>
            </a:pPr>
            <a:endParaRPr lang="es-ES" sz="2000" dirty="0">
              <a:solidFill>
                <a:schemeClr val="tx1"/>
              </a:solidFill>
              <a:latin typeface="Neue Haas Grotesk Text Pro"/>
            </a:endParaRPr>
          </a:p>
          <a:p>
            <a:pPr algn="just">
              <a:buFont typeface="Wingdings" charset="2"/>
              <a:buChar char="ü"/>
            </a:pPr>
            <a:endParaRPr lang="es-ES" sz="2000" dirty="0">
              <a:solidFill>
                <a:schemeClr val="tx1"/>
              </a:solidFill>
              <a:ea typeface="+mn-lt"/>
              <a:cs typeface="+mn-lt"/>
            </a:endParaRPr>
          </a:p>
          <a:p>
            <a:pPr marL="0" indent="0" algn="just">
              <a:buNone/>
            </a:pPr>
            <a:endParaRPr lang="es-ES" dirty="0">
              <a:solidFill>
                <a:schemeClr val="tx1"/>
              </a:solidFill>
            </a:endParaRPr>
          </a:p>
        </p:txBody>
      </p:sp>
      <p:pic>
        <p:nvPicPr>
          <p:cNvPr id="5" name="Imagen 4">
            <a:extLst>
              <a:ext uri="{FF2B5EF4-FFF2-40B4-BE49-F238E27FC236}">
                <a16:creationId xmlns:a16="http://schemas.microsoft.com/office/drawing/2014/main" id="{378B50C0-BEBD-D22F-0EED-12C7D8BFD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055" y="1564458"/>
            <a:ext cx="2927018" cy="1864542"/>
          </a:xfrm>
          <a:prstGeom prst="rect">
            <a:avLst/>
          </a:prstGeom>
          <a:ln w="88900" cap="sq" cmpd="thickThin">
            <a:solidFill>
              <a:srgbClr val="000000"/>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44C42FA8-38BE-2347-3E4B-7CDB2042F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886" y="4574321"/>
            <a:ext cx="3525532" cy="13737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4062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5000">
        <p159:morph option="byObject"/>
      </p:transition>
    </mc:Choice>
    <mc:Fallback xmlns="">
      <p:transition spd="med" advTm="2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131E0-0991-F251-0C00-DE3FBD365F2E}"/>
              </a:ext>
            </a:extLst>
          </p:cNvPr>
          <p:cNvSpPr>
            <a:spLocks noGrp="1"/>
          </p:cNvSpPr>
          <p:nvPr>
            <p:ph type="title"/>
          </p:nvPr>
        </p:nvSpPr>
        <p:spPr>
          <a:xfrm>
            <a:off x="251622" y="370371"/>
            <a:ext cx="11271594" cy="1255016"/>
          </a:xfrm>
        </p:spPr>
        <p:txBody>
          <a:bodyPr anchor="t">
            <a:normAutofit/>
          </a:bodyPr>
          <a:lstStyle/>
          <a:p>
            <a:r>
              <a:rPr lang="es-ES" sz="3200" dirty="0">
                <a:solidFill>
                  <a:schemeClr val="tx1"/>
                </a:solidFill>
                <a:ea typeface="+mj-lt"/>
                <a:cs typeface="+mj-lt"/>
              </a:rPr>
              <a:t>COLEGIO SAN VICENTE DE PAÚL (LASESARRE-BEURKO)</a:t>
            </a:r>
            <a:endParaRPr lang="es-ES" sz="3200" dirty="0"/>
          </a:p>
        </p:txBody>
      </p:sp>
      <p:sp>
        <p:nvSpPr>
          <p:cNvPr id="5" name="CuadroTexto 4">
            <a:extLst>
              <a:ext uri="{FF2B5EF4-FFF2-40B4-BE49-F238E27FC236}">
                <a16:creationId xmlns:a16="http://schemas.microsoft.com/office/drawing/2014/main" id="{82A15528-EB6F-8014-E70F-2AD8E3C3549B}"/>
              </a:ext>
            </a:extLst>
          </p:cNvPr>
          <p:cNvSpPr txBox="1"/>
          <p:nvPr/>
        </p:nvSpPr>
        <p:spPr>
          <a:xfrm>
            <a:off x="384787" y="1280965"/>
            <a:ext cx="798685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None/>
            </a:pPr>
            <a:r>
              <a:rPr lang="es-ES" sz="2000" b="1" u="sng" dirty="0"/>
              <a:t>Orígenes y Primeros Pasos</a:t>
            </a:r>
            <a:r>
              <a:rPr lang="es-ES" sz="2000" b="1" dirty="0"/>
              <a:t> del Colegio San Vicente de Paúl:</a:t>
            </a:r>
          </a:p>
          <a:p>
            <a:pPr>
              <a:buNone/>
            </a:pPr>
            <a:endParaRPr lang="es-ES" sz="2000" dirty="0"/>
          </a:p>
          <a:p>
            <a:pPr marL="342900" indent="-342900" algn="just">
              <a:buFont typeface="Wingdings" panose="05000000000000000000" pitchFamily="2" charset="2"/>
              <a:buChar char="ü"/>
            </a:pPr>
            <a:r>
              <a:rPr lang="es-ES" sz="2000" dirty="0"/>
              <a:t>En </a:t>
            </a:r>
            <a:r>
              <a:rPr lang="es-ES" sz="2000" b="1" dirty="0"/>
              <a:t>diciembre de 1943</a:t>
            </a:r>
            <a:r>
              <a:rPr lang="es-ES" sz="2000" dirty="0"/>
              <a:t>, el alcalde de Barakaldo propuso la creación de un centro educativo dedicado al Bachillerato y a estudios de Comercio.</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Contó con el apoyo de los Padres Mariano Calzada y Urbano del Moral, quienes diseñaron el proyecto educativo y lo presentaron ante las autoridades competentes en Madrid.</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En </a:t>
            </a:r>
            <a:r>
              <a:rPr lang="es-ES" sz="2000" b="1" dirty="0"/>
              <a:t>julio de 1944</a:t>
            </a:r>
            <a:r>
              <a:rPr lang="es-ES" sz="2000" dirty="0"/>
              <a:t>, llegaron los primeros docentes y se iniciaron las clases en un edificio parcialmente cedido por el Ayuntamiento, aunque las instalaciones eran bastante limitadas y en mal estado.</a:t>
            </a:r>
          </a:p>
          <a:p>
            <a:pPr marL="342900" indent="-342900" algn="just">
              <a:buFont typeface="Wingdings" panose="05000000000000000000" pitchFamily="2" charset="2"/>
              <a:buChar char="ü"/>
            </a:pPr>
            <a:endParaRPr lang="es-ES" sz="2000" dirty="0"/>
          </a:p>
          <a:p>
            <a:pPr marL="342900" indent="-342900" algn="just">
              <a:buFont typeface="Wingdings" panose="05000000000000000000" pitchFamily="2" charset="2"/>
              <a:buChar char="ü"/>
            </a:pPr>
            <a:r>
              <a:rPr lang="es-ES" sz="2000" dirty="0"/>
              <a:t>En </a:t>
            </a:r>
            <a:r>
              <a:rPr lang="es-ES" sz="2000" b="1" dirty="0"/>
              <a:t>1945, </a:t>
            </a:r>
            <a:r>
              <a:rPr lang="es-ES" sz="2000" dirty="0"/>
              <a:t>el colegio solicitó el reconocimiento oficial, pero dicha petición fue rechazada en varias ocasiones.</a:t>
            </a:r>
          </a:p>
        </p:txBody>
      </p:sp>
      <p:pic>
        <p:nvPicPr>
          <p:cNvPr id="11" name="Imagen 10">
            <a:extLst>
              <a:ext uri="{FF2B5EF4-FFF2-40B4-BE49-F238E27FC236}">
                <a16:creationId xmlns:a16="http://schemas.microsoft.com/office/drawing/2014/main" id="{523B0039-4113-0D8D-6F21-D0CA82A80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3399" y="2710270"/>
            <a:ext cx="2843814" cy="198474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71682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3000">
        <p159:morph option="byObject"/>
      </p:transition>
    </mc:Choice>
    <mc:Fallback xmlns="">
      <p:transition spd="med" advTm="2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5F1D7-1A15-6EF4-771C-F6CF0585DF55}"/>
              </a:ext>
            </a:extLst>
          </p:cNvPr>
          <p:cNvSpPr>
            <a:spLocks noGrp="1"/>
          </p:cNvSpPr>
          <p:nvPr>
            <p:ph type="title"/>
          </p:nvPr>
        </p:nvSpPr>
        <p:spPr>
          <a:xfrm>
            <a:off x="543302" y="724228"/>
            <a:ext cx="10536029" cy="1320800"/>
          </a:xfrm>
        </p:spPr>
        <p:txBody>
          <a:bodyPr anchor="t">
            <a:normAutofit/>
          </a:bodyPr>
          <a:lstStyle/>
          <a:p>
            <a:r>
              <a:rPr lang="es-ES" sz="3200" dirty="0">
                <a:solidFill>
                  <a:schemeClr val="tx1"/>
                </a:solidFill>
                <a:latin typeface="Trebuchet MS"/>
                <a:ea typeface="+mj-lt"/>
                <a:cs typeface="+mj-lt"/>
              </a:rPr>
              <a:t>COLEGIO SAN VICENTE DE PAÚL </a:t>
            </a:r>
            <a:r>
              <a:rPr lang="es-ES" sz="3200" dirty="0">
                <a:solidFill>
                  <a:schemeClr val="tx1"/>
                </a:solidFill>
                <a:ea typeface="+mj-lt"/>
                <a:cs typeface="+mj-lt"/>
              </a:rPr>
              <a:t>(LASESARRE-BEURKO)</a:t>
            </a:r>
            <a:r>
              <a:rPr lang="es-ES" sz="3200" dirty="0">
                <a:solidFill>
                  <a:schemeClr val="tx1"/>
                </a:solidFill>
                <a:latin typeface="Trebuchet MS"/>
                <a:ea typeface="+mj-lt"/>
                <a:cs typeface="+mj-lt"/>
              </a:rPr>
              <a:t> </a:t>
            </a:r>
            <a:endParaRPr lang="es-ES" sz="3200" dirty="0"/>
          </a:p>
        </p:txBody>
      </p:sp>
      <p:sp>
        <p:nvSpPr>
          <p:cNvPr id="3" name="Marcador de contenido 2">
            <a:extLst>
              <a:ext uri="{FF2B5EF4-FFF2-40B4-BE49-F238E27FC236}">
                <a16:creationId xmlns:a16="http://schemas.microsoft.com/office/drawing/2014/main" id="{E4757A59-3041-DFF1-94A0-615E7EC6443D}"/>
              </a:ext>
            </a:extLst>
          </p:cNvPr>
          <p:cNvSpPr>
            <a:spLocks noGrp="1"/>
          </p:cNvSpPr>
          <p:nvPr>
            <p:ph idx="1"/>
          </p:nvPr>
        </p:nvSpPr>
        <p:spPr>
          <a:xfrm>
            <a:off x="3657600" y="1653120"/>
            <a:ext cx="7637785" cy="3749323"/>
          </a:xfrm>
        </p:spPr>
        <p:txBody>
          <a:bodyPr vert="horz" lIns="91440" tIns="45720" rIns="91440" bIns="45720" rtlCol="0" anchor="t">
            <a:noAutofit/>
          </a:bodyPr>
          <a:lstStyle/>
          <a:p>
            <a:pPr marL="0" indent="0" algn="just">
              <a:buNone/>
            </a:pPr>
            <a:r>
              <a:rPr lang="es-ES" sz="2000" b="1" u="sng" dirty="0">
                <a:solidFill>
                  <a:schemeClr val="tx1"/>
                </a:solidFill>
              </a:rPr>
              <a:t>Reconocimiento</a:t>
            </a:r>
            <a:r>
              <a:rPr lang="es-ES" sz="2000" b="1" dirty="0">
                <a:solidFill>
                  <a:schemeClr val="tx1"/>
                </a:solidFill>
              </a:rPr>
              <a:t> Oficial y </a:t>
            </a:r>
            <a:r>
              <a:rPr lang="es-ES" sz="2000" b="1" u="sng" dirty="0">
                <a:solidFill>
                  <a:schemeClr val="tx1"/>
                </a:solidFill>
              </a:rPr>
              <a:t>Crecimiento</a:t>
            </a:r>
            <a:r>
              <a:rPr lang="es-ES" sz="2000" b="1" dirty="0">
                <a:solidFill>
                  <a:schemeClr val="tx1"/>
                </a:solidFill>
              </a:rPr>
              <a:t> del Colegio:</a:t>
            </a:r>
            <a:endParaRPr lang="es-ES" sz="2000" dirty="0">
              <a:solidFill>
                <a:schemeClr val="tx1"/>
              </a:solidFill>
            </a:endParaRP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1947</a:t>
            </a:r>
            <a:r>
              <a:rPr lang="es-ES" sz="2000" dirty="0">
                <a:solidFill>
                  <a:schemeClr val="tx1"/>
                </a:solidFill>
              </a:rPr>
              <a:t>, tras presentar un segundo expediente, el Ministerio de Educación concedió al Colegio San Vicente de Paúl un reconocimiento provisional.</a:t>
            </a: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1953</a:t>
            </a:r>
            <a:r>
              <a:rPr lang="es-ES" sz="2000" dirty="0">
                <a:solidFill>
                  <a:schemeClr val="tx1"/>
                </a:solidFill>
              </a:rPr>
              <a:t>, la Inspección educativa de Valladolid solicitó la elaboración de un nuevo expediente como requisito para mantener dicho reconocimiento.</a:t>
            </a:r>
          </a:p>
          <a:p>
            <a:pPr algn="just">
              <a:buFont typeface="Wingdings" panose="05000000000000000000" pitchFamily="2" charset="2"/>
              <a:buChar char="ü"/>
            </a:pPr>
            <a:r>
              <a:rPr lang="es-ES" sz="2000" dirty="0">
                <a:solidFill>
                  <a:schemeClr val="tx1"/>
                </a:solidFill>
              </a:rPr>
              <a:t>Gracias a la intervención del Padre Silvestre Ojea, en </a:t>
            </a:r>
            <a:r>
              <a:rPr lang="es-ES" sz="2000" b="1" dirty="0">
                <a:solidFill>
                  <a:schemeClr val="tx1"/>
                </a:solidFill>
              </a:rPr>
              <a:t>1956</a:t>
            </a:r>
            <a:r>
              <a:rPr lang="es-ES" sz="2000" dirty="0">
                <a:solidFill>
                  <a:schemeClr val="tx1"/>
                </a:solidFill>
              </a:rPr>
              <a:t> se logró evitar el cierre del centro, lo que impulsó un notable incremento en la matrícula de alumnos.</a:t>
            </a:r>
          </a:p>
          <a:p>
            <a:pPr algn="just">
              <a:buFont typeface="Wingdings" panose="05000000000000000000" pitchFamily="2" charset="2"/>
              <a:buChar char="ü"/>
            </a:pPr>
            <a:r>
              <a:rPr lang="es-ES" sz="2000" dirty="0">
                <a:solidFill>
                  <a:schemeClr val="tx1"/>
                </a:solidFill>
              </a:rPr>
              <a:t>Ya en </a:t>
            </a:r>
            <a:r>
              <a:rPr lang="es-ES" sz="2000" b="1" dirty="0">
                <a:solidFill>
                  <a:schemeClr val="tx1"/>
                </a:solidFill>
              </a:rPr>
              <a:t>1957</a:t>
            </a:r>
            <a:r>
              <a:rPr lang="es-ES" sz="2000" dirty="0">
                <a:solidFill>
                  <a:schemeClr val="tx1"/>
                </a:solidFill>
              </a:rPr>
              <a:t>, se inició la planificación para construir un nuevo edificio en el barrio de </a:t>
            </a:r>
            <a:r>
              <a:rPr lang="es-ES" sz="2000" dirty="0" err="1">
                <a:solidFill>
                  <a:schemeClr val="tx1"/>
                </a:solidFill>
              </a:rPr>
              <a:t>Beurko</a:t>
            </a:r>
            <a:r>
              <a:rPr lang="es-ES" sz="2000" dirty="0">
                <a:solidFill>
                  <a:schemeClr val="tx1"/>
                </a:solidFill>
              </a:rPr>
              <a:t>, comenzando con la compra de terrenos y la presentación de los planos en </a:t>
            </a:r>
            <a:r>
              <a:rPr lang="es-ES" sz="2000" b="1" dirty="0">
                <a:solidFill>
                  <a:schemeClr val="tx1"/>
                </a:solidFill>
              </a:rPr>
              <a:t>1959</a:t>
            </a:r>
            <a:r>
              <a:rPr lang="es-ES" sz="2000" dirty="0">
                <a:solidFill>
                  <a:schemeClr val="tx1"/>
                </a:solidFill>
              </a:rPr>
              <a:t>.</a:t>
            </a:r>
          </a:p>
          <a:p>
            <a:pPr marL="0" indent="0" algn="just">
              <a:buNone/>
            </a:pPr>
            <a:endParaRPr lang="es-ES" dirty="0">
              <a:solidFill>
                <a:schemeClr val="tx1"/>
              </a:solidFill>
            </a:endParaRPr>
          </a:p>
        </p:txBody>
      </p:sp>
      <p:pic>
        <p:nvPicPr>
          <p:cNvPr id="4" name="Imagen 3">
            <a:extLst>
              <a:ext uri="{FF2B5EF4-FFF2-40B4-BE49-F238E27FC236}">
                <a16:creationId xmlns:a16="http://schemas.microsoft.com/office/drawing/2014/main" id="{FECABB13-E6E1-BE41-0AD5-8C1FAE236A93}"/>
              </a:ext>
            </a:extLst>
          </p:cNvPr>
          <p:cNvPicPr>
            <a:picLocks noChangeAspect="1"/>
          </p:cNvPicPr>
          <p:nvPr/>
        </p:nvPicPr>
        <p:blipFill>
          <a:blip r:embed="rId2">
            <a:extLst>
              <a:ext uri="{28A0092B-C50C-407E-A947-70E740481C1C}">
                <a14:useLocalDpi xmlns:a14="http://schemas.microsoft.com/office/drawing/2010/main" val="0"/>
              </a:ext>
            </a:extLst>
          </a:blip>
          <a:srcRect l="8955" r="6387"/>
          <a:stretch/>
        </p:blipFill>
        <p:spPr>
          <a:xfrm>
            <a:off x="543302" y="3320078"/>
            <a:ext cx="2475105" cy="13774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61243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4000">
        <p159:morph option="byObject"/>
      </p:transition>
    </mc:Choice>
    <mc:Fallback xmlns="">
      <p:transition spd="med" advTm="2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8C8A0-8B2E-EFEC-8FDD-A5496B437B8C}"/>
              </a:ext>
            </a:extLst>
          </p:cNvPr>
          <p:cNvSpPr>
            <a:spLocks noGrp="1"/>
          </p:cNvSpPr>
          <p:nvPr>
            <p:ph type="title"/>
          </p:nvPr>
        </p:nvSpPr>
        <p:spPr>
          <a:xfrm>
            <a:off x="295250" y="403758"/>
            <a:ext cx="10375175" cy="1320800"/>
          </a:xfrm>
        </p:spPr>
        <p:txBody>
          <a:bodyPr anchor="ctr">
            <a:normAutofit/>
          </a:bodyPr>
          <a:lstStyle/>
          <a:p>
            <a:pPr>
              <a:lnSpc>
                <a:spcPct val="90000"/>
              </a:lnSpc>
            </a:pPr>
            <a:r>
              <a:rPr lang="es-ES" sz="3200" dirty="0">
                <a:solidFill>
                  <a:schemeClr val="tx1"/>
                </a:solidFill>
                <a:ea typeface="+mj-lt"/>
                <a:cs typeface="+mj-lt"/>
              </a:rPr>
              <a:t>COLEGIO SAN VICENTE DE PAÚL (LASESARRE-BEURKO)</a:t>
            </a:r>
            <a:endParaRPr lang="es-ES" sz="4000" dirty="0"/>
          </a:p>
        </p:txBody>
      </p:sp>
      <p:sp>
        <p:nvSpPr>
          <p:cNvPr id="3" name="Marcador de contenido 2">
            <a:extLst>
              <a:ext uri="{FF2B5EF4-FFF2-40B4-BE49-F238E27FC236}">
                <a16:creationId xmlns:a16="http://schemas.microsoft.com/office/drawing/2014/main" id="{7E9AB568-265E-25B2-7F27-0F5FEE503B5D}"/>
              </a:ext>
            </a:extLst>
          </p:cNvPr>
          <p:cNvSpPr>
            <a:spLocks noGrp="1"/>
          </p:cNvSpPr>
          <p:nvPr>
            <p:ph idx="1"/>
          </p:nvPr>
        </p:nvSpPr>
        <p:spPr>
          <a:xfrm>
            <a:off x="295250" y="1913069"/>
            <a:ext cx="7721286" cy="3880773"/>
          </a:xfrm>
        </p:spPr>
        <p:txBody>
          <a:bodyPr vert="horz" lIns="91440" tIns="45720" rIns="91440" bIns="45720" rtlCol="0" anchor="t">
            <a:noAutofit/>
          </a:bodyPr>
          <a:lstStyle/>
          <a:p>
            <a:pPr>
              <a:buNone/>
            </a:pPr>
            <a:r>
              <a:rPr lang="es-ES" sz="2000" b="1" u="sng" dirty="0">
                <a:solidFill>
                  <a:schemeClr val="tx1"/>
                </a:solidFill>
              </a:rPr>
              <a:t>Apertura</a:t>
            </a:r>
            <a:r>
              <a:rPr lang="es-ES" sz="2000" b="1" dirty="0">
                <a:solidFill>
                  <a:schemeClr val="tx1"/>
                </a:solidFill>
              </a:rPr>
              <a:t> del Nuevo Centro y </a:t>
            </a:r>
            <a:r>
              <a:rPr lang="es-ES" sz="2000" b="1" u="sng" dirty="0">
                <a:solidFill>
                  <a:schemeClr val="tx1"/>
                </a:solidFill>
              </a:rPr>
              <a:t>Desarrollo</a:t>
            </a:r>
            <a:r>
              <a:rPr lang="es-ES" sz="2000" b="1" dirty="0">
                <a:solidFill>
                  <a:schemeClr val="tx1"/>
                </a:solidFill>
              </a:rPr>
              <a:t> Continuado:</a:t>
            </a:r>
            <a:endParaRPr lang="es-ES" sz="2000" dirty="0">
              <a:solidFill>
                <a:schemeClr val="tx1"/>
              </a:solidFill>
            </a:endParaRP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1962</a:t>
            </a:r>
            <a:r>
              <a:rPr lang="es-ES" sz="2000" dirty="0">
                <a:solidFill>
                  <a:schemeClr val="tx1"/>
                </a:solidFill>
              </a:rPr>
              <a:t>, se abrió oficialmente el nuevo edificio del Colegio San Vicente de Paúl en el barrio de </a:t>
            </a:r>
            <a:r>
              <a:rPr lang="es-ES" sz="2000" dirty="0" err="1">
                <a:solidFill>
                  <a:schemeClr val="tx1"/>
                </a:solidFill>
              </a:rPr>
              <a:t>Beurko</a:t>
            </a:r>
            <a:r>
              <a:rPr lang="es-ES" sz="2000" dirty="0">
                <a:solidFill>
                  <a:schemeClr val="tx1"/>
                </a:solidFill>
              </a:rPr>
              <a:t>, donde comenzaron las clases con 970 estudiantes y un equipo docente formado por 31 profesores.</a:t>
            </a:r>
          </a:p>
          <a:p>
            <a:pPr algn="just">
              <a:buFont typeface="Wingdings" panose="05000000000000000000" pitchFamily="2" charset="2"/>
              <a:buChar char="ü"/>
            </a:pPr>
            <a:r>
              <a:rPr lang="es-ES" sz="2000" dirty="0">
                <a:solidFill>
                  <a:schemeClr val="tx1"/>
                </a:solidFill>
              </a:rPr>
              <a:t>En </a:t>
            </a:r>
            <a:r>
              <a:rPr lang="es-ES" sz="2000" b="1" dirty="0">
                <a:solidFill>
                  <a:schemeClr val="tx1"/>
                </a:solidFill>
              </a:rPr>
              <a:t>1969</a:t>
            </a:r>
            <a:r>
              <a:rPr lang="es-ES" sz="2000" dirty="0">
                <a:solidFill>
                  <a:schemeClr val="tx1"/>
                </a:solidFill>
              </a:rPr>
              <a:t>, se ampliaron las instalaciones con la construcción de una iglesia y un salón de actos, lo que permitió ofrecer nuevos servicios y mejorar la vida escolar de la comunidad educativa.</a:t>
            </a:r>
          </a:p>
          <a:p>
            <a:pPr algn="just">
              <a:buFont typeface="Wingdings" panose="05000000000000000000" pitchFamily="2" charset="2"/>
              <a:buChar char="ü"/>
            </a:pPr>
            <a:r>
              <a:rPr lang="es-ES" sz="2000" dirty="0">
                <a:solidFill>
                  <a:schemeClr val="tx1"/>
                </a:solidFill>
              </a:rPr>
              <a:t>Con el paso del tiempo, el colegio fue fortaleciendo su presencia en Barakaldo, ampliando sus espacios y aumentando el número de alumnos, hasta consolidarse como una de las instituciones educativas más destacadas de la zona.</a:t>
            </a:r>
          </a:p>
          <a:p>
            <a:pPr marL="0" indent="0" algn="just">
              <a:buNone/>
            </a:pPr>
            <a:endParaRPr lang="es-ES" dirty="0">
              <a:solidFill>
                <a:schemeClr val="tx1"/>
              </a:solidFill>
            </a:endParaRPr>
          </a:p>
        </p:txBody>
      </p:sp>
      <p:pic>
        <p:nvPicPr>
          <p:cNvPr id="7" name="Imagen 6">
            <a:extLst>
              <a:ext uri="{FF2B5EF4-FFF2-40B4-BE49-F238E27FC236}">
                <a16:creationId xmlns:a16="http://schemas.microsoft.com/office/drawing/2014/main" id="{4C2E3362-23A0-5D29-854E-F5305AECF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1790" y="4481881"/>
            <a:ext cx="3193155" cy="1675945"/>
          </a:xfrm>
          <a:prstGeom prst="rect">
            <a:avLst/>
          </a:prstGeom>
          <a:ln w="88900" cap="sq" cmpd="thickThin">
            <a:solidFill>
              <a:srgbClr val="000000"/>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89BE03C2-EF37-2DE8-5ABE-CF7E3FFA2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6105" y="1913069"/>
            <a:ext cx="2964524" cy="188035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5568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3000">
        <p159:morph option="byObject"/>
      </p:transition>
    </mc:Choice>
    <mc:Fallback xmlns="">
      <p:transition spd="med" advTm="2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2D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851478-617A-5B87-7EAA-187A5ACBDF34}"/>
              </a:ext>
            </a:extLst>
          </p:cNvPr>
          <p:cNvSpPr>
            <a:spLocks noGrp="1"/>
          </p:cNvSpPr>
          <p:nvPr>
            <p:ph type="title"/>
          </p:nvPr>
        </p:nvSpPr>
        <p:spPr>
          <a:xfrm>
            <a:off x="558364" y="516269"/>
            <a:ext cx="9349115" cy="1248914"/>
          </a:xfrm>
        </p:spPr>
        <p:txBody>
          <a:bodyPr anchor="ctr">
            <a:normAutofit/>
          </a:bodyPr>
          <a:lstStyle/>
          <a:p>
            <a:pPr>
              <a:lnSpc>
                <a:spcPct val="90000"/>
              </a:lnSpc>
            </a:pPr>
            <a:r>
              <a:rPr lang="es-ES" dirty="0">
                <a:solidFill>
                  <a:schemeClr val="tx1"/>
                </a:solidFill>
                <a:ea typeface="+mj-lt"/>
                <a:cs typeface="+mj-lt"/>
              </a:rPr>
              <a:t>PARROQUIA DE SAN IGNACIO (RONTEGUI)</a:t>
            </a:r>
            <a:endParaRPr lang="es-ES" sz="4400" dirty="0">
              <a:solidFill>
                <a:schemeClr val="tx1"/>
              </a:solidFill>
            </a:endParaRPr>
          </a:p>
        </p:txBody>
      </p:sp>
      <p:sp>
        <p:nvSpPr>
          <p:cNvPr id="5" name="CuadroTexto 4">
            <a:extLst>
              <a:ext uri="{FF2B5EF4-FFF2-40B4-BE49-F238E27FC236}">
                <a16:creationId xmlns:a16="http://schemas.microsoft.com/office/drawing/2014/main" id="{42D4808A-5F1F-B859-3B24-EB1819BFBFCD}"/>
              </a:ext>
            </a:extLst>
          </p:cNvPr>
          <p:cNvSpPr txBox="1"/>
          <p:nvPr/>
        </p:nvSpPr>
        <p:spPr>
          <a:xfrm>
            <a:off x="4057096" y="1632018"/>
            <a:ext cx="727081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None/>
            </a:pPr>
            <a:r>
              <a:rPr lang="es-ES" b="1" u="sng" dirty="0"/>
              <a:t>Fundación</a:t>
            </a:r>
            <a:r>
              <a:rPr lang="es-ES" b="1" dirty="0"/>
              <a:t> y </a:t>
            </a:r>
            <a:r>
              <a:rPr lang="es-ES" b="1" u="sng" dirty="0"/>
              <a:t>Primeros Años</a:t>
            </a:r>
            <a:r>
              <a:rPr lang="es-ES" b="1" dirty="0"/>
              <a:t> de la Parroquia de San Ignacio</a:t>
            </a:r>
            <a:endParaRPr lang="es-ES" dirty="0"/>
          </a:p>
          <a:p>
            <a:pPr marL="285750" indent="-285750" algn="just">
              <a:buFont typeface="Wingdings" panose="05000000000000000000" pitchFamily="2" charset="2"/>
              <a:buChar char="ü"/>
            </a:pPr>
            <a:r>
              <a:rPr lang="es-ES" dirty="0"/>
              <a:t>El 10 de octubre de </a:t>
            </a:r>
            <a:r>
              <a:rPr lang="es-ES" b="1" dirty="0"/>
              <a:t>1971</a:t>
            </a:r>
            <a:r>
              <a:rPr lang="es-ES" dirty="0"/>
              <a:t>, Mons. </a:t>
            </a:r>
            <a:r>
              <a:rPr lang="es-ES" dirty="0" err="1"/>
              <a:t>Añoveros</a:t>
            </a:r>
            <a:r>
              <a:rPr lang="es-ES" dirty="0"/>
              <a:t> encargó a la Provincia de Zaragoza la creación de la Parroquia de San Ignacio de Loyola en el barrio de Remar (</a:t>
            </a:r>
            <a:r>
              <a:rPr lang="es-ES" dirty="0" err="1"/>
              <a:t>Rontegi</a:t>
            </a:r>
            <a:r>
              <a:rPr lang="es-ES" dirty="0"/>
              <a:t>).</a:t>
            </a:r>
          </a:p>
          <a:p>
            <a:pPr marL="285750" indent="-285750" algn="just">
              <a:buFont typeface="Wingdings" panose="05000000000000000000" pitchFamily="2" charset="2"/>
              <a:buChar char="ü"/>
            </a:pPr>
            <a:endParaRPr lang="es-ES" dirty="0"/>
          </a:p>
          <a:p>
            <a:pPr marL="285750" indent="-285750" algn="just">
              <a:buFont typeface="Wingdings" panose="05000000000000000000" pitchFamily="2" charset="2"/>
              <a:buChar char="ü"/>
            </a:pPr>
            <a:r>
              <a:rPr lang="es-ES" dirty="0"/>
              <a:t>Este barrio ya contaba con atención religiosa desde 1966, cuando se comenzó a dar servicio en forma de "capellanía" en un local, donde se celebró la primera misa el último domingo de enero de </a:t>
            </a:r>
            <a:r>
              <a:rPr lang="es-ES" b="1" dirty="0"/>
              <a:t>1966</a:t>
            </a:r>
            <a:r>
              <a:rPr lang="es-ES" dirty="0"/>
              <a:t>.</a:t>
            </a:r>
          </a:p>
          <a:p>
            <a:pPr marL="285750" indent="-285750" algn="just">
              <a:buFont typeface="Wingdings" panose="05000000000000000000" pitchFamily="2" charset="2"/>
              <a:buChar char="ü"/>
            </a:pPr>
            <a:endParaRPr lang="es-ES" dirty="0"/>
          </a:p>
          <a:p>
            <a:pPr marL="285750" indent="-285750" algn="just">
              <a:buFont typeface="Wingdings" panose="05000000000000000000" pitchFamily="2" charset="2"/>
              <a:buChar char="ü"/>
            </a:pPr>
            <a:r>
              <a:rPr lang="es-ES" dirty="0"/>
              <a:t>El 17 de octubre de </a:t>
            </a:r>
            <a:r>
              <a:rPr lang="es-ES" b="1" dirty="0"/>
              <a:t>1967</a:t>
            </a:r>
            <a:r>
              <a:rPr lang="es-ES" dirty="0"/>
              <a:t>, Monseñor </a:t>
            </a:r>
            <a:r>
              <a:rPr lang="es-ES" dirty="0" err="1"/>
              <a:t>Gúrpide</a:t>
            </a:r>
            <a:r>
              <a:rPr lang="es-ES" dirty="0"/>
              <a:t> nombró a Don Eugenio de Diego Sanz como ecónomo, con el apoyo del P. Martín Tirapu y un sacerdote de la congregación </a:t>
            </a:r>
            <a:r>
              <a:rPr lang="es-ES" dirty="0" err="1"/>
              <a:t>Palotina</a:t>
            </a:r>
            <a:r>
              <a:rPr lang="es-ES" dirty="0"/>
              <a:t>.</a:t>
            </a:r>
          </a:p>
          <a:p>
            <a:pPr marL="285750" indent="-285750" algn="just">
              <a:buFont typeface="Wingdings" panose="05000000000000000000" pitchFamily="2" charset="2"/>
              <a:buChar char="ü"/>
            </a:pPr>
            <a:endParaRPr lang="es-ES" dirty="0"/>
          </a:p>
          <a:p>
            <a:pPr marL="285750" indent="-285750" algn="just">
              <a:buFont typeface="Wingdings" panose="05000000000000000000" pitchFamily="2" charset="2"/>
              <a:buChar char="ü"/>
            </a:pPr>
            <a:r>
              <a:rPr lang="es-ES" dirty="0"/>
              <a:t>En </a:t>
            </a:r>
            <a:r>
              <a:rPr lang="es-ES" b="1" dirty="0"/>
              <a:t>1971</a:t>
            </a:r>
            <a:r>
              <a:rPr lang="es-ES" dirty="0"/>
              <a:t>, los Padres Ventura García, José Ródenas y Ángel Pascual llegaron a la parroquia, empezando a fortalecer y consolidar la comunidad.</a:t>
            </a:r>
          </a:p>
        </p:txBody>
      </p:sp>
      <p:pic>
        <p:nvPicPr>
          <p:cNvPr id="4" name="Imagen 3">
            <a:extLst>
              <a:ext uri="{FF2B5EF4-FFF2-40B4-BE49-F238E27FC236}">
                <a16:creationId xmlns:a16="http://schemas.microsoft.com/office/drawing/2014/main" id="{96F01417-AFCE-9042-71AA-B3A5A66CC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65" y="2627111"/>
            <a:ext cx="3284738" cy="246783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9709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3000">
        <p159:morph option="byObject"/>
      </p:transition>
    </mc:Choice>
    <mc:Fallback xmlns="">
      <p:transition spd="med" advTm="23000">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1411</Words>
  <Application>Microsoft Office PowerPoint</Application>
  <PresentationFormat>Panorámica</PresentationFormat>
  <Paragraphs>87</Paragraphs>
  <Slides>12</Slides>
  <Notes>2</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Calibri</vt:lpstr>
      <vt:lpstr>Neue Haas Grotesk Text Pro</vt:lpstr>
      <vt:lpstr>Times New Roman</vt:lpstr>
      <vt:lpstr>Trebuchet MS</vt:lpstr>
      <vt:lpstr>Wingdings</vt:lpstr>
      <vt:lpstr>Wingdings 3</vt:lpstr>
      <vt:lpstr>Facet</vt:lpstr>
      <vt:lpstr>Presentación de PowerPoint</vt:lpstr>
      <vt:lpstr>INTRODUCCIÓN</vt:lpstr>
      <vt:lpstr>PARROQUIA DEL CARMEN (DESIERTO-LASESARRE)</vt:lpstr>
      <vt:lpstr>PARROQUIA DEL CARMEN (DESIERTO-LASESARRE)</vt:lpstr>
      <vt:lpstr>PARROQUIA DEL CARMEN (DESIERTO-LASESARRE)</vt:lpstr>
      <vt:lpstr>COLEGIO SAN VICENTE DE PAÚL (LASESARRE-BEURKO)</vt:lpstr>
      <vt:lpstr>COLEGIO SAN VICENTE DE PAÚL (LASESARRE-BEURKO) </vt:lpstr>
      <vt:lpstr>COLEGIO SAN VICENTE DE PAÚL (LASESARRE-BEURKO)</vt:lpstr>
      <vt:lpstr>PARROQUIA DE SAN IGNACIO (RONTEGUI)</vt:lpstr>
      <vt:lpstr>PARROQUIA DE SAN IGNACIO (RONTEGUI)</vt:lpstr>
      <vt:lpstr>PARROQUIA DE SAN IGNACIO (RONTEGUI)</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Rafael Paz Castro</dc:creator>
  <cp:lastModifiedBy>MIGUEL ANGEL OLABUENAGA ORNES</cp:lastModifiedBy>
  <cp:revision>642</cp:revision>
  <dcterms:created xsi:type="dcterms:W3CDTF">2024-05-23T16:04:58Z</dcterms:created>
  <dcterms:modified xsi:type="dcterms:W3CDTF">2025-05-04T15:17:11Z</dcterms:modified>
</cp:coreProperties>
</file>