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1" r:id="rId9"/>
    <p:sldId id="262" r:id="rId10"/>
    <p:sldId id="263" r:id="rId11"/>
    <p:sldId id="265" r:id="rId12"/>
    <p:sldId id="266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F6EBAA-F3E5-F848-DF5A-F07412E0680D}" v="383" dt="2025-04-14T11:42:01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06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3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8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79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3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43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98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92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813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16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2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34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57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1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2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4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7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LOS MISIONEROS PAÚLES EN BARAKALDO (100 AÑOS)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s-ES" dirty="0"/>
              <a:t>Mikel Marcos Piquer</a:t>
            </a:r>
          </a:p>
        </p:txBody>
      </p:sp>
      <p:pic>
        <p:nvPicPr>
          <p:cNvPr id="9" name="know-me-204385">
            <a:hlinkClick r:id="" action="ppaction://media"/>
            <a:extLst>
              <a:ext uri="{FF2B5EF4-FFF2-40B4-BE49-F238E27FC236}">
                <a16:creationId xmlns:a16="http://schemas.microsoft.com/office/drawing/2014/main" id="{0904B744-F2E9-90B5-F2D2-7634311F6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0875" y="438659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E4F1DD-4C77-F6E0-72AC-4AEADC83A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s-ES" b="1" dirty="0"/>
              <a:t>Huella en Barakaldo</a:t>
            </a:r>
            <a:endParaRPr lang="es-ES" dirty="0" err="1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81DFAE-7321-9614-7C00-E0A649D0D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6256866" cy="331893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SzPct val="114999"/>
              <a:buNone/>
            </a:pPr>
            <a:r>
              <a:rPr lang="es-ES" sz="2200" dirty="0">
                <a:ea typeface="+mn-lt"/>
                <a:cs typeface="+mn-lt"/>
              </a:rPr>
              <a:t>En estos 100 años, los Misioneros Paúles han dejado una </a:t>
            </a:r>
            <a:r>
              <a:rPr lang="es-ES" sz="2200" b="1" dirty="0">
                <a:ea typeface="+mn-lt"/>
                <a:cs typeface="+mn-lt"/>
              </a:rPr>
              <a:t>huella profunda</a:t>
            </a:r>
            <a:r>
              <a:rPr lang="es-ES" sz="2200" dirty="0">
                <a:ea typeface="+mn-lt"/>
                <a:cs typeface="+mn-lt"/>
              </a:rPr>
              <a:t> en la ciudad. Han formado a miles de personas, no solo en conocimientos, sino en humanidad.</a:t>
            </a:r>
            <a:endParaRPr lang="es-ES" sz="2200" dirty="0"/>
          </a:p>
          <a:p>
            <a:pPr marL="0" indent="0" algn="just">
              <a:lnSpc>
                <a:spcPct val="90000"/>
              </a:lnSpc>
              <a:buSzPct val="114999"/>
              <a:buNone/>
            </a:pPr>
            <a:r>
              <a:rPr lang="es-ES" sz="2200" dirty="0">
                <a:ea typeface="+mn-lt"/>
                <a:cs typeface="+mn-lt"/>
              </a:rPr>
              <a:t>Muchos antiguos alumnos recuerdan el colegio como un lugar donde </a:t>
            </a:r>
            <a:r>
              <a:rPr lang="es-ES" sz="2200" b="1" dirty="0">
                <a:ea typeface="+mn-lt"/>
                <a:cs typeface="+mn-lt"/>
              </a:rPr>
              <a:t>aprendieron a ser buenas personas</a:t>
            </a:r>
            <a:r>
              <a:rPr lang="es-ES" sz="2200" dirty="0">
                <a:ea typeface="+mn-lt"/>
                <a:cs typeface="+mn-lt"/>
              </a:rPr>
              <a:t>, a compartir, a reflexionar y a tener fe.</a:t>
            </a:r>
          </a:p>
          <a:p>
            <a:pPr marL="0" indent="0" algn="just">
              <a:lnSpc>
                <a:spcPct val="90000"/>
              </a:lnSpc>
              <a:buSzPct val="114999"/>
              <a:buNone/>
            </a:pPr>
            <a:r>
              <a:rPr lang="es-ES" sz="2200" dirty="0">
                <a:ea typeface="+mn-lt"/>
                <a:cs typeface="+mn-lt"/>
              </a:rPr>
              <a:t>Su legado está presente en la educación, la cultura y la vida social de Barakaldo.</a:t>
            </a:r>
          </a:p>
          <a:p>
            <a:pPr>
              <a:lnSpc>
                <a:spcPct val="90000"/>
              </a:lnSpc>
              <a:buSzPct val="114999"/>
            </a:pPr>
            <a:endParaRPr lang="es-ES" sz="2200"/>
          </a:p>
          <a:p>
            <a:pPr>
              <a:lnSpc>
                <a:spcPct val="90000"/>
              </a:lnSpc>
              <a:buSzPct val="114999"/>
            </a:pPr>
            <a:endParaRPr lang="es-ES" sz="2200"/>
          </a:p>
          <a:p>
            <a:pPr>
              <a:lnSpc>
                <a:spcPct val="90000"/>
              </a:lnSpc>
              <a:spcBef>
                <a:spcPts val="400"/>
              </a:spcBef>
              <a:buSzPct val="114999"/>
            </a:pPr>
            <a:endParaRPr lang="es-ES" sz="2200">
              <a:ea typeface="Calibri"/>
              <a:cs typeface="Calibri"/>
            </a:endParaRPr>
          </a:p>
        </p:txBody>
      </p:sp>
      <p:pic>
        <p:nvPicPr>
          <p:cNvPr id="4" name="Imagen 3" descr="Salesianos y Paúles de Barakaldo aparecen en el nuevo informe de 'El País'  sobre abusos sexuales de religiosos">
            <a:extLst>
              <a:ext uri="{FF2B5EF4-FFF2-40B4-BE49-F238E27FC236}">
                <a16:creationId xmlns:a16="http://schemas.microsoft.com/office/drawing/2014/main" id="{30FAAB68-72A7-3D55-E8CE-B2D8FB2330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11" r="34367"/>
          <a:stretch/>
        </p:blipFill>
        <p:spPr>
          <a:xfrm>
            <a:off x="8085026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93786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9E9329CB-8B1B-278E-1620-6F728DB8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Conclusión</a:t>
            </a:r>
          </a:p>
        </p:txBody>
      </p:sp>
      <p:pic>
        <p:nvPicPr>
          <p:cNvPr id="4" name="Imagen 3" descr="Las Manos Del Icono De La Esperanza, Símbolo Verde Del Vector Ilustración  del Vector - Ilustración de caridad, aislado: 121449448">
            <a:extLst>
              <a:ext uri="{FF2B5EF4-FFF2-40B4-BE49-F238E27FC236}">
                <a16:creationId xmlns:a16="http://schemas.microsoft.com/office/drawing/2014/main" id="{DA8DC7CF-6069-EB00-5B91-7B6F4D3C4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129" y="2701180"/>
            <a:ext cx="2710008" cy="2852640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F73823-3C5E-AC11-AB8C-61ACC159E6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39732" y="2556932"/>
            <a:ext cx="6256863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262626"/>
                </a:solidFill>
              </a:rPr>
              <a:t>¿</a:t>
            </a:r>
            <a:r>
              <a:rPr lang="en-US" b="1" dirty="0" err="1">
                <a:solidFill>
                  <a:srgbClr val="262626"/>
                </a:solidFill>
              </a:rPr>
              <a:t>Cómo</a:t>
            </a:r>
            <a:r>
              <a:rPr lang="en-US" b="1" dirty="0">
                <a:solidFill>
                  <a:srgbClr val="262626"/>
                </a:solidFill>
              </a:rPr>
              <a:t> </a:t>
            </a:r>
            <a:r>
              <a:rPr lang="en-US" b="1" dirty="0" err="1">
                <a:solidFill>
                  <a:srgbClr val="262626"/>
                </a:solidFill>
              </a:rPr>
              <a:t>puedo</a:t>
            </a:r>
            <a:r>
              <a:rPr lang="en-US" b="1" dirty="0">
                <a:solidFill>
                  <a:srgbClr val="262626"/>
                </a:solidFill>
              </a:rPr>
              <a:t> </a:t>
            </a:r>
            <a:r>
              <a:rPr lang="en-US" b="1" dirty="0" err="1">
                <a:solidFill>
                  <a:srgbClr val="262626"/>
                </a:solidFill>
              </a:rPr>
              <a:t>yo</a:t>
            </a:r>
            <a:r>
              <a:rPr lang="en-US" b="1" dirty="0">
                <a:solidFill>
                  <a:srgbClr val="262626"/>
                </a:solidFill>
              </a:rPr>
              <a:t> </a:t>
            </a:r>
            <a:r>
              <a:rPr lang="en-US" b="1" dirty="0" err="1">
                <a:solidFill>
                  <a:srgbClr val="262626"/>
                </a:solidFill>
              </a:rPr>
              <a:t>seguir</a:t>
            </a:r>
            <a:r>
              <a:rPr lang="en-US" b="1" dirty="0">
                <a:solidFill>
                  <a:srgbClr val="262626"/>
                </a:solidFill>
              </a:rPr>
              <a:t> </a:t>
            </a:r>
            <a:r>
              <a:rPr lang="en-US" b="1" dirty="0" err="1">
                <a:solidFill>
                  <a:srgbClr val="262626"/>
                </a:solidFill>
              </a:rPr>
              <a:t>el</a:t>
            </a:r>
            <a:r>
              <a:rPr lang="en-US" b="1" dirty="0">
                <a:solidFill>
                  <a:srgbClr val="262626"/>
                </a:solidFill>
              </a:rPr>
              <a:t> </a:t>
            </a:r>
            <a:r>
              <a:rPr lang="en-US" b="1" dirty="0" err="1">
                <a:solidFill>
                  <a:srgbClr val="262626"/>
                </a:solidFill>
              </a:rPr>
              <a:t>ejemplo</a:t>
            </a:r>
            <a:r>
              <a:rPr lang="en-US" b="1" dirty="0">
                <a:solidFill>
                  <a:srgbClr val="262626"/>
                </a:solidFill>
              </a:rPr>
              <a:t> de </a:t>
            </a:r>
            <a:r>
              <a:rPr lang="en-US" b="1" dirty="0" err="1">
                <a:solidFill>
                  <a:srgbClr val="262626"/>
                </a:solidFill>
              </a:rPr>
              <a:t>los</a:t>
            </a:r>
            <a:r>
              <a:rPr lang="en-US" b="1" dirty="0">
                <a:solidFill>
                  <a:srgbClr val="262626"/>
                </a:solidFill>
              </a:rPr>
              <a:t> </a:t>
            </a:r>
            <a:r>
              <a:rPr lang="en-US" b="1" dirty="0" err="1">
                <a:solidFill>
                  <a:srgbClr val="262626"/>
                </a:solidFill>
              </a:rPr>
              <a:t>Paúles</a:t>
            </a:r>
            <a:r>
              <a:rPr lang="en-US" b="1" dirty="0">
                <a:solidFill>
                  <a:srgbClr val="262626"/>
                </a:solidFill>
              </a:rPr>
              <a:t> hoy?”</a:t>
            </a:r>
            <a:endParaRPr lang="es-ES" dirty="0"/>
          </a:p>
          <a:p>
            <a:pPr lvl="1"/>
            <a:r>
              <a:rPr lang="en-US" dirty="0" err="1">
                <a:solidFill>
                  <a:srgbClr val="262626"/>
                </a:solidFill>
              </a:rPr>
              <a:t>Ayudando</a:t>
            </a:r>
            <a:r>
              <a:rPr lang="en-US" dirty="0">
                <a:solidFill>
                  <a:srgbClr val="262626"/>
                </a:solidFill>
              </a:rPr>
              <a:t> a </a:t>
            </a:r>
            <a:r>
              <a:rPr lang="en-US" dirty="0" err="1">
                <a:solidFill>
                  <a:srgbClr val="262626"/>
                </a:solidFill>
              </a:rPr>
              <a:t>quienes</a:t>
            </a:r>
            <a:r>
              <a:rPr lang="en-US" dirty="0">
                <a:solidFill>
                  <a:srgbClr val="262626"/>
                </a:solidFill>
              </a:rPr>
              <a:t> </a:t>
            </a:r>
            <a:r>
              <a:rPr lang="en-US" dirty="0" err="1">
                <a:solidFill>
                  <a:srgbClr val="262626"/>
                </a:solidFill>
              </a:rPr>
              <a:t>más</a:t>
            </a:r>
            <a:r>
              <a:rPr lang="en-US" dirty="0">
                <a:solidFill>
                  <a:srgbClr val="262626"/>
                </a:solidFill>
              </a:rPr>
              <a:t> lo </a:t>
            </a:r>
            <a:r>
              <a:rPr lang="en-US" dirty="0" err="1">
                <a:solidFill>
                  <a:srgbClr val="262626"/>
                </a:solidFill>
              </a:rPr>
              <a:t>necesitan</a:t>
            </a:r>
            <a:r>
              <a:rPr lang="en-US" dirty="0">
                <a:solidFill>
                  <a:srgbClr val="262626"/>
                </a:solidFill>
              </a:rPr>
              <a:t>.</a:t>
            </a:r>
          </a:p>
          <a:p>
            <a:pPr lvl="1"/>
            <a:r>
              <a:rPr lang="en-US" dirty="0" err="1">
                <a:solidFill>
                  <a:srgbClr val="262626"/>
                </a:solidFill>
              </a:rPr>
              <a:t>Siendo</a:t>
            </a:r>
            <a:r>
              <a:rPr lang="en-US" dirty="0">
                <a:solidFill>
                  <a:srgbClr val="262626"/>
                </a:solidFill>
              </a:rPr>
              <a:t> </a:t>
            </a:r>
            <a:r>
              <a:rPr lang="en-US" dirty="0" err="1">
                <a:solidFill>
                  <a:srgbClr val="262626"/>
                </a:solidFill>
              </a:rPr>
              <a:t>generoso</a:t>
            </a:r>
            <a:r>
              <a:rPr lang="en-US" dirty="0">
                <a:solidFill>
                  <a:srgbClr val="262626"/>
                </a:solidFill>
              </a:rPr>
              <a:t>, </a:t>
            </a:r>
            <a:r>
              <a:rPr lang="en-US" dirty="0" err="1">
                <a:solidFill>
                  <a:srgbClr val="262626"/>
                </a:solidFill>
              </a:rPr>
              <a:t>honesto</a:t>
            </a:r>
            <a:r>
              <a:rPr lang="en-US" dirty="0">
                <a:solidFill>
                  <a:srgbClr val="262626"/>
                </a:solidFill>
              </a:rPr>
              <a:t> y </a:t>
            </a:r>
            <a:r>
              <a:rPr lang="en-US" dirty="0" err="1">
                <a:solidFill>
                  <a:srgbClr val="262626"/>
                </a:solidFill>
              </a:rPr>
              <a:t>trabajador</a:t>
            </a:r>
            <a:r>
              <a:rPr lang="en-US" dirty="0">
                <a:solidFill>
                  <a:srgbClr val="262626"/>
                </a:solidFill>
              </a:rPr>
              <a:t>.</a:t>
            </a:r>
          </a:p>
          <a:p>
            <a:pPr lvl="1"/>
            <a:r>
              <a:rPr lang="en-US" dirty="0" err="1">
                <a:solidFill>
                  <a:srgbClr val="262626"/>
                </a:solidFill>
              </a:rPr>
              <a:t>Escuchando</a:t>
            </a:r>
            <a:r>
              <a:rPr lang="en-US" dirty="0">
                <a:solidFill>
                  <a:srgbClr val="262626"/>
                </a:solidFill>
              </a:rPr>
              <a:t> a </a:t>
            </a:r>
            <a:r>
              <a:rPr lang="en-US" dirty="0" err="1">
                <a:solidFill>
                  <a:srgbClr val="262626"/>
                </a:solidFill>
              </a:rPr>
              <a:t>los</a:t>
            </a:r>
            <a:r>
              <a:rPr lang="en-US" dirty="0">
                <a:solidFill>
                  <a:srgbClr val="262626"/>
                </a:solidFill>
              </a:rPr>
              <a:t> </a:t>
            </a:r>
            <a:r>
              <a:rPr lang="en-US" dirty="0" err="1">
                <a:solidFill>
                  <a:srgbClr val="262626"/>
                </a:solidFill>
              </a:rPr>
              <a:t>demás</a:t>
            </a:r>
            <a:r>
              <a:rPr lang="en-US" dirty="0">
                <a:solidFill>
                  <a:srgbClr val="262626"/>
                </a:solidFill>
              </a:rPr>
              <a:t> con </a:t>
            </a:r>
            <a:r>
              <a:rPr lang="en-US" dirty="0" err="1">
                <a:solidFill>
                  <a:srgbClr val="262626"/>
                </a:solidFill>
              </a:rPr>
              <a:t>empatía</a:t>
            </a:r>
            <a:r>
              <a:rPr lang="en-US" dirty="0">
                <a:solidFill>
                  <a:srgbClr val="262626"/>
                </a:solidFill>
              </a:rPr>
              <a:t>.</a:t>
            </a:r>
          </a:p>
          <a:p>
            <a:pPr lvl="1"/>
            <a:r>
              <a:rPr lang="en-US" dirty="0" err="1">
                <a:solidFill>
                  <a:srgbClr val="262626"/>
                </a:solidFill>
              </a:rPr>
              <a:t>Viviendo</a:t>
            </a:r>
            <a:r>
              <a:rPr lang="en-US" dirty="0">
                <a:solidFill>
                  <a:srgbClr val="262626"/>
                </a:solidFill>
              </a:rPr>
              <a:t> con </a:t>
            </a:r>
            <a:r>
              <a:rPr lang="en-US" dirty="0" err="1">
                <a:solidFill>
                  <a:srgbClr val="262626"/>
                </a:solidFill>
              </a:rPr>
              <a:t>fe</a:t>
            </a:r>
            <a:r>
              <a:rPr lang="en-US" dirty="0">
                <a:solidFill>
                  <a:srgbClr val="262626"/>
                </a:solidFill>
              </a:rPr>
              <a:t>, </a:t>
            </a:r>
            <a:r>
              <a:rPr lang="en-US" dirty="0" err="1">
                <a:solidFill>
                  <a:srgbClr val="262626"/>
                </a:solidFill>
              </a:rPr>
              <a:t>respeto</a:t>
            </a:r>
            <a:r>
              <a:rPr lang="en-US" dirty="0">
                <a:solidFill>
                  <a:srgbClr val="262626"/>
                </a:solidFill>
              </a:rPr>
              <a:t> y </a:t>
            </a:r>
            <a:r>
              <a:rPr lang="en-US" dirty="0" err="1">
                <a:solidFill>
                  <a:srgbClr val="262626"/>
                </a:solidFill>
              </a:rPr>
              <a:t>alegría</a:t>
            </a:r>
            <a:r>
              <a:rPr lang="en-US" dirty="0">
                <a:solidFill>
                  <a:srgbClr val="262626"/>
                </a:solidFill>
              </a:rPr>
              <a:t>.</a:t>
            </a:r>
          </a:p>
          <a:p>
            <a:endParaRPr lang="en-US">
              <a:solidFill>
                <a:srgbClr val="262626"/>
              </a:solidFill>
            </a:endParaRPr>
          </a:p>
          <a:p>
            <a:endParaRPr lang="en-US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6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575D7A7-3C36-4508-9BC6-70A93BD3C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964A0D-06B7-4C16-AC9F-20ADDA805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703F5C-55DF-45CD-BC3F-3BE8F1033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C7134F-70F9-4826-A97E-9B39AEA08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351E73-B6DD-4B56-8EE9-C16B5711C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46D0E-6531-40B7-A182-FB8602439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59C2C63-D709-4949-9465-29A52CBED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FD2038-15D6-4003-8350-AFEC394EE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920" y="1399880"/>
            <a:ext cx="7808159" cy="41039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F519C2-F6BE-41BE-A50E-54B98359C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7AD93-AD3E-4C62-97D5-E54E14B2E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22" name="Rounded Rectangle 17">
              <a:extLst>
                <a:ext uri="{FF2B5EF4-FFF2-40B4-BE49-F238E27FC236}">
                  <a16:creationId xmlns:a16="http://schemas.microsoft.com/office/drawing/2014/main" id="{AA443E8D-EC07-4B8F-B370-2A1153F350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41F0AA1-D12D-4FDB-BF66-D9398ED93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24" name="Rounded Rectangle 20">
              <a:extLst>
                <a:ext uri="{FF2B5EF4-FFF2-40B4-BE49-F238E27FC236}">
                  <a16:creationId xmlns:a16="http://schemas.microsoft.com/office/drawing/2014/main" id="{E2B949DE-0178-4942-80DE-811C1AA4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84AA86D-EAE1-4E3F-A54C-7F1E390B6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9C0A1AE-13AB-590C-0E58-190E65A5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FIN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772CE55-4C36-44F1-A9BD-379BEB843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70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339E99-A3DB-6F90-71D4-3DE556C16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>
                <a:solidFill>
                  <a:srgbClr val="262626"/>
                </a:solidFill>
              </a:rPr>
              <a:t>¿Quiénes son los Misioneros Paúles?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E557CA-A0C4-CD85-1F4A-AA28EE0A9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s-ES" sz="1700" dirty="0">
              <a:solidFill>
                <a:srgbClr val="262626"/>
              </a:solidFill>
              <a:latin typeface="Garamond"/>
              <a:ea typeface="Calibri"/>
              <a:cs typeface="Arial"/>
            </a:endParaRPr>
          </a:p>
          <a:p>
            <a:pPr>
              <a:lnSpc>
                <a:spcPct val="90000"/>
              </a:lnSpc>
            </a:pPr>
            <a:endParaRPr lang="es-ES" sz="1700">
              <a:solidFill>
                <a:srgbClr val="262626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28111E-B8D0-9382-2798-5204FB7917F4}"/>
              </a:ext>
            </a:extLst>
          </p:cNvPr>
          <p:cNvSpPr txBox="1"/>
          <p:nvPr/>
        </p:nvSpPr>
        <p:spPr>
          <a:xfrm>
            <a:off x="1290891" y="3157964"/>
            <a:ext cx="7565645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s-ES" sz="2200" dirty="0">
                <a:ea typeface="+mn-lt"/>
                <a:cs typeface="+mn-lt"/>
              </a:rPr>
              <a:t>Fundados en 1625 por </a:t>
            </a:r>
            <a:r>
              <a:rPr lang="es-ES" sz="2200" b="1" dirty="0">
                <a:ea typeface="+mn-lt"/>
                <a:cs typeface="+mn-lt"/>
              </a:rPr>
              <a:t>San Vicente de Paúl</a:t>
            </a:r>
            <a:r>
              <a:rPr lang="es-ES" sz="2200" dirty="0">
                <a:ea typeface="+mn-lt"/>
                <a:cs typeface="+mn-lt"/>
              </a:rPr>
              <a:t>, los Misioneros Paúles son una congregación católica dedicada a la evangelización y servicio a los más necesitados.</a:t>
            </a:r>
            <a:endParaRPr lang="es-ES" dirty="0">
              <a:ea typeface="+mn-lt"/>
              <a:cs typeface="+mn-lt"/>
            </a:endParaRPr>
          </a:p>
          <a:p>
            <a:pPr marL="342900" indent="-342900" algn="just">
              <a:buFont typeface="Arial"/>
              <a:buChar char="•"/>
            </a:pPr>
            <a:r>
              <a:rPr lang="es-ES" sz="2200" dirty="0">
                <a:ea typeface="+mn-lt"/>
                <a:cs typeface="+mn-lt"/>
              </a:rPr>
              <a:t>Se les conoce también como </a:t>
            </a:r>
            <a:r>
              <a:rPr lang="es-ES" sz="2200" b="1" dirty="0">
                <a:ea typeface="+mn-lt"/>
                <a:cs typeface="+mn-lt"/>
              </a:rPr>
              <a:t>Padres Paúles o Vicentinos</a:t>
            </a:r>
            <a:r>
              <a:rPr lang="es-ES" sz="2200" dirty="0">
                <a:ea typeface="+mn-lt"/>
                <a:cs typeface="+mn-lt"/>
              </a:rPr>
              <a:t>.</a:t>
            </a:r>
            <a:endParaRPr lang="es-ES" dirty="0"/>
          </a:p>
          <a:p>
            <a:pPr marL="342900" indent="-342900" algn="just">
              <a:buFont typeface="Arial"/>
              <a:buChar char="•"/>
            </a:pPr>
            <a:r>
              <a:rPr lang="es-ES" sz="2200" dirty="0">
                <a:ea typeface="+mn-lt"/>
                <a:cs typeface="+mn-lt"/>
              </a:rPr>
              <a:t>Su lema es: </a:t>
            </a:r>
            <a:r>
              <a:rPr lang="es-ES" sz="2200" b="1" i="1" dirty="0">
                <a:ea typeface="+mn-lt"/>
                <a:cs typeface="+mn-lt"/>
              </a:rPr>
              <a:t>“Evangelizare </a:t>
            </a:r>
            <a:r>
              <a:rPr lang="es-ES" sz="2200" b="1" i="1" dirty="0" err="1">
                <a:ea typeface="+mn-lt"/>
                <a:cs typeface="+mn-lt"/>
              </a:rPr>
              <a:t>pauperibus</a:t>
            </a:r>
            <a:r>
              <a:rPr lang="es-ES" sz="2200" b="1" i="1" dirty="0">
                <a:ea typeface="+mn-lt"/>
                <a:cs typeface="+mn-lt"/>
              </a:rPr>
              <a:t> </a:t>
            </a:r>
            <a:r>
              <a:rPr lang="es-ES" sz="2200" b="1" i="1" dirty="0" err="1">
                <a:ea typeface="+mn-lt"/>
                <a:cs typeface="+mn-lt"/>
              </a:rPr>
              <a:t>misit</a:t>
            </a:r>
            <a:r>
              <a:rPr lang="es-ES" sz="2200" b="1" i="1" dirty="0">
                <a:ea typeface="+mn-lt"/>
                <a:cs typeface="+mn-lt"/>
              </a:rPr>
              <a:t> me”</a:t>
            </a:r>
            <a:r>
              <a:rPr lang="es-ES" sz="2200" dirty="0">
                <a:ea typeface="+mn-lt"/>
                <a:cs typeface="+mn-lt"/>
              </a:rPr>
              <a:t> (Me ha enviado a evangelizar a los pobres).</a:t>
            </a:r>
            <a:endParaRPr lang="es-ES" dirty="0"/>
          </a:p>
          <a:p>
            <a:pPr algn="just"/>
            <a:endParaRPr lang="es-ES" sz="2200" dirty="0">
              <a:ea typeface="+mn-lt"/>
              <a:cs typeface="+mn-lt"/>
            </a:endParaRPr>
          </a:p>
          <a:p>
            <a:pPr marL="285750" indent="-285750" algn="r">
              <a:buFont typeface="Arial"/>
              <a:buChar char="•"/>
            </a:pPr>
            <a:endParaRPr lang="es-ES" sz="2600" dirty="0">
              <a:solidFill>
                <a:srgbClr val="000000"/>
              </a:solidFill>
            </a:endParaRPr>
          </a:p>
          <a:p>
            <a:pPr algn="l"/>
            <a:endParaRPr lang="es-ES" dirty="0"/>
          </a:p>
        </p:txBody>
      </p:sp>
      <p:pic>
        <p:nvPicPr>
          <p:cNvPr id="5" name="Imagen 4" descr="Vicente de Paúl - Wikipedia, la enciclopedia libre">
            <a:extLst>
              <a:ext uri="{FF2B5EF4-FFF2-40B4-BE49-F238E27FC236}">
                <a16:creationId xmlns:a16="http://schemas.microsoft.com/office/drawing/2014/main" id="{D26B7628-1A47-848B-CAD2-57997AB06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536" y="2723443"/>
            <a:ext cx="2587757" cy="31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4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87DA028B-78B3-9C44-9E76-459DED23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262626"/>
                </a:solidFill>
              </a:rPr>
              <a:t>Llegada a Barakaldo (1924)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3D12ED-AC81-8DF4-B378-366C942B6A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95402" y="3103272"/>
            <a:ext cx="6256866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buSzPct val="114999"/>
            </a:pPr>
            <a:r>
              <a:rPr lang="en-US" sz="2000" dirty="0" err="1">
                <a:solidFill>
                  <a:srgbClr val="262626"/>
                </a:solidFill>
                <a:ea typeface="+mn-lt"/>
                <a:cs typeface="+mn-lt"/>
              </a:rPr>
              <a:t>Llegaron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 a </a:t>
            </a:r>
            <a:r>
              <a:rPr lang="en-US" sz="2000" b="1" dirty="0" err="1">
                <a:solidFill>
                  <a:srgbClr val="262626"/>
                </a:solidFill>
                <a:ea typeface="+mn-lt"/>
                <a:cs typeface="+mn-lt"/>
              </a:rPr>
              <a:t>Barakaldo</a:t>
            </a:r>
            <a:r>
              <a:rPr lang="en-US" sz="2000" b="1" dirty="0">
                <a:solidFill>
                  <a:srgbClr val="262626"/>
                </a:solidFill>
                <a:ea typeface="+mn-lt"/>
                <a:cs typeface="+mn-lt"/>
              </a:rPr>
              <a:t> en 1924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262626"/>
                </a:solidFill>
                <a:ea typeface="+mn-lt"/>
                <a:cs typeface="+mn-lt"/>
              </a:rPr>
              <a:t>invitados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262626"/>
                </a:solidFill>
                <a:ea typeface="+mn-lt"/>
                <a:cs typeface="+mn-lt"/>
              </a:rPr>
              <a:t>por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262626"/>
                </a:solidFill>
                <a:ea typeface="+mn-lt"/>
                <a:cs typeface="+mn-lt"/>
              </a:rPr>
              <a:t>el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 Obispo de Bilbao y </a:t>
            </a:r>
            <a:r>
              <a:rPr lang="en-US" sz="2000" dirty="0" err="1">
                <a:solidFill>
                  <a:srgbClr val="262626"/>
                </a:solidFill>
                <a:ea typeface="+mn-lt"/>
                <a:cs typeface="+mn-lt"/>
              </a:rPr>
              <a:t>autoridades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 locales (Altos </a:t>
            </a:r>
            <a:r>
              <a:rPr lang="en-US" sz="2000" dirty="0" err="1">
                <a:solidFill>
                  <a:srgbClr val="262626"/>
                </a:solidFill>
                <a:ea typeface="+mn-lt"/>
                <a:cs typeface="+mn-lt"/>
              </a:rPr>
              <a:t>Hornos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).</a:t>
            </a:r>
            <a:endParaRPr lang="es-ES" dirty="0"/>
          </a:p>
          <a:p>
            <a:pPr algn="just">
              <a:buSzPct val="114999"/>
            </a:pP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Su </a:t>
            </a:r>
            <a:r>
              <a:rPr lang="en-US" sz="2000" dirty="0" err="1">
                <a:solidFill>
                  <a:srgbClr val="262626"/>
                </a:solidFill>
                <a:ea typeface="+mn-lt"/>
                <a:cs typeface="+mn-lt"/>
              </a:rPr>
              <a:t>objetivo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: </a:t>
            </a:r>
            <a:r>
              <a:rPr lang="en-US" sz="2000" dirty="0" err="1">
                <a:solidFill>
                  <a:srgbClr val="262626"/>
                </a:solidFill>
                <a:ea typeface="+mn-lt"/>
                <a:cs typeface="+mn-lt"/>
              </a:rPr>
              <a:t>atender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 la Capilla que la Sociedad Altos </a:t>
            </a:r>
            <a:r>
              <a:rPr lang="en-US" sz="2000" dirty="0" err="1">
                <a:solidFill>
                  <a:srgbClr val="262626"/>
                </a:solidFill>
                <a:ea typeface="+mn-lt"/>
                <a:cs typeface="+mn-lt"/>
              </a:rPr>
              <a:t>Hornos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262626"/>
                </a:solidFill>
                <a:ea typeface="+mn-lt"/>
                <a:cs typeface="+mn-lt"/>
              </a:rPr>
              <a:t>tenía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 en </a:t>
            </a:r>
            <a:r>
              <a:rPr lang="en-US" sz="2000" dirty="0" err="1">
                <a:solidFill>
                  <a:srgbClr val="262626"/>
                </a:solidFill>
                <a:ea typeface="+mn-lt"/>
                <a:cs typeface="+mn-lt"/>
              </a:rPr>
              <a:t>Lasesarre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 y </a:t>
            </a:r>
            <a:r>
              <a:rPr lang="en-US" sz="2000" dirty="0" err="1">
                <a:solidFill>
                  <a:srgbClr val="262626"/>
                </a:solidFill>
                <a:ea typeface="+mn-lt"/>
                <a:cs typeface="+mn-lt"/>
              </a:rPr>
              <a:t>alguna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 de sus </a:t>
            </a:r>
            <a:r>
              <a:rPr lang="en-US" sz="2000" dirty="0" err="1">
                <a:solidFill>
                  <a:srgbClr val="262626"/>
                </a:solidFill>
                <a:ea typeface="+mn-lt"/>
                <a:cs typeface="+mn-lt"/>
              </a:rPr>
              <a:t>obras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.</a:t>
            </a:r>
            <a:endParaRPr lang="en-US" dirty="0"/>
          </a:p>
          <a:p>
            <a:pPr algn="just">
              <a:buSzPct val="114999"/>
            </a:pP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Se </a:t>
            </a:r>
            <a:r>
              <a:rPr lang="en-US" sz="2000" dirty="0" err="1">
                <a:solidFill>
                  <a:srgbClr val="262626"/>
                </a:solidFill>
                <a:ea typeface="+mn-lt"/>
                <a:cs typeface="+mn-lt"/>
              </a:rPr>
              <a:t>instalaron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262626"/>
                </a:solidFill>
                <a:ea typeface="+mn-lt"/>
                <a:cs typeface="+mn-lt"/>
              </a:rPr>
              <a:t>en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262626"/>
                </a:solidFill>
                <a:ea typeface="+mn-lt"/>
                <a:cs typeface="+mn-lt"/>
              </a:rPr>
              <a:t>el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 barrio de </a:t>
            </a:r>
            <a:r>
              <a:rPr lang="en-US" sz="2000" b="1" dirty="0">
                <a:solidFill>
                  <a:srgbClr val="262626"/>
                </a:solidFill>
                <a:ea typeface="+mn-lt"/>
                <a:cs typeface="+mn-lt"/>
              </a:rPr>
              <a:t>Desierto-Urban</a:t>
            </a:r>
            <a:r>
              <a:rPr lang="en-US" sz="2000" dirty="0">
                <a:solidFill>
                  <a:srgbClr val="262626"/>
                </a:solidFill>
                <a:ea typeface="+mn-lt"/>
                <a:cs typeface="+mn-lt"/>
              </a:rPr>
              <a:t>.</a:t>
            </a:r>
            <a:endParaRPr lang="en-US" dirty="0">
              <a:ea typeface="+mn-lt"/>
              <a:cs typeface="+mn-lt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262626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262626"/>
              </a:solidFill>
            </a:endParaRPr>
          </a:p>
        </p:txBody>
      </p:sp>
      <p:pic>
        <p:nvPicPr>
          <p:cNvPr id="4" name="Imagen 3" descr="Barakaldo en el Antiguo Régimen | Ezagutu Barakaldo">
            <a:extLst>
              <a:ext uri="{FF2B5EF4-FFF2-40B4-BE49-F238E27FC236}">
                <a16:creationId xmlns:a16="http://schemas.microsoft.com/office/drawing/2014/main" id="{FD3F665F-1C71-27D1-A450-DCDA77E1B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5026" y="3106951"/>
            <a:ext cx="2739728" cy="2041097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3388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572F6A24-139E-4EB5-86D2-431F42EF8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963AE85-BE5D-4975-BACF-DDDCC9C2A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E7751F0-16BF-4A9D-B778-5D46B92B4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D755924-121A-47AA-8613-995D4108B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4D2AFDA-19BE-4455-830E-1541E5D7B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FB15EBF-E414-4E00-87E7-700A78A60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327753A-881F-1EEB-B791-24E555DF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400" b="1"/>
              <a:t>Nacimiento del Colegio San Vicente de Paúl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9DA5B05-DD14-4860-AC45-02A8D2EE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Colegio de San Vicente de Paúl, 1962-1964 | Ezagutu Barakaldo">
            <a:extLst>
              <a:ext uri="{FF2B5EF4-FFF2-40B4-BE49-F238E27FC236}">
                <a16:creationId xmlns:a16="http://schemas.microsoft.com/office/drawing/2014/main" id="{907140C5-3010-3508-3BBA-313874E136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134" r="11632" b="1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6BE37AC-AD36-4C42-9B8C-C5500F4E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F60153-B8BB-0067-151D-E341BDEF0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s-ES" sz="1900" dirty="0">
                <a:ea typeface="+mn-lt"/>
                <a:cs typeface="+mn-lt"/>
              </a:rPr>
              <a:t>Poco tiempo después de su llegada, los Paúles fundaron el </a:t>
            </a:r>
            <a:r>
              <a:rPr lang="es-ES" sz="1900" b="1" dirty="0">
                <a:ea typeface="+mn-lt"/>
                <a:cs typeface="+mn-lt"/>
              </a:rPr>
              <a:t>Colegio San Vicente de Paúl</a:t>
            </a:r>
            <a:r>
              <a:rPr lang="es-ES" sz="1900" dirty="0">
                <a:ea typeface="+mn-lt"/>
                <a:cs typeface="+mn-lt"/>
              </a:rPr>
              <a:t>, que empezó con unos pocos alumnos, pero con una gran ilusión. En sus aulas no solo se enseñaban materias académicas, sino también </a:t>
            </a:r>
            <a:r>
              <a:rPr lang="es-ES" sz="1900" b="1" dirty="0">
                <a:ea typeface="+mn-lt"/>
                <a:cs typeface="+mn-lt"/>
              </a:rPr>
              <a:t>valores humanos y cristianos</a:t>
            </a:r>
            <a:r>
              <a:rPr lang="es-ES" sz="1900" dirty="0">
                <a:ea typeface="+mn-lt"/>
                <a:cs typeface="+mn-lt"/>
              </a:rPr>
              <a:t>.</a:t>
            </a:r>
            <a:endParaRPr lang="en-US" sz="1900" dirty="0">
              <a:ea typeface="+mn-lt"/>
              <a:cs typeface="+mn-lt"/>
            </a:endParaRPr>
          </a:p>
          <a:p>
            <a:pPr marL="0" indent="0" algn="just">
              <a:lnSpc>
                <a:spcPct val="90000"/>
              </a:lnSpc>
              <a:buSzPct val="114999"/>
              <a:buNone/>
            </a:pPr>
            <a:r>
              <a:rPr lang="es-ES" sz="1900" dirty="0">
                <a:ea typeface="+mn-lt"/>
                <a:cs typeface="+mn-lt"/>
              </a:rPr>
              <a:t>El colegio fue creciendo con los años y se convirtió en un lugar de referencia en el municipio. Muchos vecinos confiaban en los Paúles por su cercanía, vocación y respeto a cada alumno.</a:t>
            </a:r>
            <a:endParaRPr lang="en-US" sz="1900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buSzPct val="114999"/>
            </a:pPr>
            <a:endParaRPr lang="es-ES" sz="1900"/>
          </a:p>
          <a:p>
            <a:pPr>
              <a:lnSpc>
                <a:spcPct val="90000"/>
              </a:lnSpc>
              <a:buSzPct val="114999"/>
            </a:pPr>
            <a:endParaRPr lang="es-ES" sz="1900"/>
          </a:p>
          <a:p>
            <a:pPr>
              <a:lnSpc>
                <a:spcPct val="90000"/>
              </a:lnSpc>
              <a:spcBef>
                <a:spcPts val="400"/>
              </a:spcBef>
              <a:buSzPct val="114999"/>
            </a:pPr>
            <a:endParaRPr lang="es-ES" sz="1900">
              <a:latin typeface="Garamond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152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B6FA8397-2445-0B8C-33E4-4EA000561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b="1"/>
              <a:t>Tiempos difíciles: La Guerra Civil Española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F083C3-D683-4A06-B39E-C4CD192916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95402" y="2556932"/>
            <a:ext cx="6256866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90000"/>
              </a:lnSpc>
            </a:pPr>
            <a:r>
              <a:rPr lang="en-US" sz="2000" dirty="0"/>
              <a:t>Durante la Guerra Civil (1936-1939), </a:t>
            </a:r>
            <a:r>
              <a:rPr lang="en-US" sz="2000" dirty="0" err="1"/>
              <a:t>el</a:t>
            </a:r>
            <a:r>
              <a:rPr lang="en-US" sz="2000" dirty="0"/>
              <a:t> colegio y la </a:t>
            </a:r>
            <a:r>
              <a:rPr lang="en-US" sz="2000" dirty="0" err="1"/>
              <a:t>comunidad</a:t>
            </a:r>
            <a:r>
              <a:rPr lang="en-US" sz="2000" dirty="0"/>
              <a:t> </a:t>
            </a:r>
            <a:r>
              <a:rPr lang="en-US" sz="2000" dirty="0" err="1"/>
              <a:t>vivieron</a:t>
            </a:r>
            <a:r>
              <a:rPr lang="en-US" sz="2000" dirty="0"/>
              <a:t> </a:t>
            </a:r>
            <a:r>
              <a:rPr lang="en-US" sz="2000" dirty="0" err="1"/>
              <a:t>momentos</a:t>
            </a:r>
            <a:r>
              <a:rPr lang="en-US" sz="2000" dirty="0"/>
              <a:t> </a:t>
            </a:r>
            <a:r>
              <a:rPr lang="en-US" sz="2000" dirty="0" err="1"/>
              <a:t>complicados</a:t>
            </a:r>
            <a:r>
              <a:rPr lang="en-US" sz="2000" dirty="0"/>
              <a:t>. El </a:t>
            </a:r>
            <a:r>
              <a:rPr lang="en-US" sz="2000" dirty="0" err="1"/>
              <a:t>edificio</a:t>
            </a:r>
            <a:r>
              <a:rPr lang="en-US" sz="2000" dirty="0"/>
              <a:t> </a:t>
            </a:r>
            <a:r>
              <a:rPr lang="en-US" sz="2000" dirty="0" err="1"/>
              <a:t>fue</a:t>
            </a:r>
            <a:r>
              <a:rPr lang="en-US" sz="2000" dirty="0"/>
              <a:t> </a:t>
            </a:r>
            <a:r>
              <a:rPr lang="en-US" sz="2000" b="1" dirty="0" err="1"/>
              <a:t>confiscado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motivos</a:t>
            </a:r>
            <a:r>
              <a:rPr lang="en-US" sz="2000" dirty="0"/>
              <a:t> </a:t>
            </a:r>
            <a:r>
              <a:rPr lang="en-US" sz="2000" dirty="0" err="1"/>
              <a:t>bélicos</a:t>
            </a:r>
            <a:r>
              <a:rPr lang="en-US" sz="2000" dirty="0"/>
              <a:t> y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religiosos</a:t>
            </a:r>
            <a:r>
              <a:rPr lang="en-US" sz="2000" dirty="0"/>
              <a:t> </a:t>
            </a:r>
            <a:r>
              <a:rPr lang="en-US" sz="2000" dirty="0" err="1"/>
              <a:t>tuvieron</a:t>
            </a:r>
            <a:r>
              <a:rPr lang="en-US" sz="2000" dirty="0"/>
              <a:t> que </a:t>
            </a:r>
            <a:r>
              <a:rPr lang="en-US" sz="2000" b="1" dirty="0" err="1"/>
              <a:t>abandonar</a:t>
            </a:r>
            <a:r>
              <a:rPr lang="en-US" sz="2000" b="1" dirty="0"/>
              <a:t> </a:t>
            </a:r>
            <a:r>
              <a:rPr lang="en-US" sz="2000" b="1" dirty="0" err="1"/>
              <a:t>temporalmente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labor </a:t>
            </a:r>
            <a:r>
              <a:rPr lang="en-US" sz="2000" b="1" dirty="0" err="1"/>
              <a:t>educativa</a:t>
            </a:r>
            <a:r>
              <a:rPr lang="en-US" sz="2000" dirty="0"/>
              <a:t>.</a:t>
            </a:r>
            <a:endParaRPr lang="es-ES" dirty="0"/>
          </a:p>
          <a:p>
            <a:pPr marL="0" indent="0" algn="just">
              <a:lnSpc>
                <a:spcPct val="90000"/>
              </a:lnSpc>
            </a:pPr>
            <a:r>
              <a:rPr lang="en-US" sz="2000" dirty="0" err="1"/>
              <a:t>Algunos</a:t>
            </a:r>
            <a:r>
              <a:rPr lang="en-US" sz="2000" dirty="0"/>
              <a:t> </a:t>
            </a:r>
            <a:r>
              <a:rPr lang="en-US" sz="2000" dirty="0" err="1"/>
              <a:t>misioneros</a:t>
            </a:r>
            <a:r>
              <a:rPr lang="en-US" sz="2000" dirty="0"/>
              <a:t> </a:t>
            </a:r>
            <a:r>
              <a:rPr lang="en-US" sz="2000" dirty="0" err="1"/>
              <a:t>fueron</a:t>
            </a:r>
            <a:r>
              <a:rPr lang="en-US" sz="2000" dirty="0"/>
              <a:t> </a:t>
            </a:r>
            <a:r>
              <a:rPr lang="en-US" sz="2000" dirty="0" err="1"/>
              <a:t>perseguidos</a:t>
            </a:r>
            <a:r>
              <a:rPr lang="en-US" sz="2000" dirty="0"/>
              <a:t>. Sin embargo, </a:t>
            </a:r>
            <a:r>
              <a:rPr lang="en-US" sz="2000" dirty="0" err="1"/>
              <a:t>nunca</a:t>
            </a:r>
            <a:r>
              <a:rPr lang="en-US" sz="2000" dirty="0"/>
              <a:t> </a:t>
            </a:r>
            <a:r>
              <a:rPr lang="en-US" sz="2000" dirty="0" err="1"/>
              <a:t>dejaron</a:t>
            </a:r>
            <a:r>
              <a:rPr lang="en-US" sz="2000" dirty="0"/>
              <a:t> de </a:t>
            </a:r>
            <a:r>
              <a:rPr lang="en-US" sz="2000" dirty="0" err="1"/>
              <a:t>acompañar</a:t>
            </a:r>
            <a:r>
              <a:rPr lang="en-US" sz="2000" dirty="0"/>
              <a:t> al pueblo, </a:t>
            </a:r>
            <a:r>
              <a:rPr lang="en-US" sz="2000" dirty="0" err="1"/>
              <a:t>incluso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la </a:t>
            </a:r>
            <a:r>
              <a:rPr lang="en-US" sz="2000" dirty="0" err="1"/>
              <a:t>clandestinidad</a:t>
            </a:r>
            <a:r>
              <a:rPr lang="en-US" sz="2000" dirty="0"/>
              <a:t>. </a:t>
            </a:r>
            <a:r>
              <a:rPr lang="en-US" sz="2000" dirty="0" err="1"/>
              <a:t>Tras</a:t>
            </a:r>
            <a:r>
              <a:rPr lang="en-US" sz="2000" dirty="0"/>
              <a:t> la </a:t>
            </a:r>
            <a:r>
              <a:rPr lang="en-US" sz="2000" dirty="0" err="1"/>
              <a:t>guerra</a:t>
            </a:r>
            <a:r>
              <a:rPr lang="en-US" sz="2000" dirty="0"/>
              <a:t>, </a:t>
            </a:r>
            <a:r>
              <a:rPr lang="en-US" sz="2000" dirty="0" err="1"/>
              <a:t>regresaron</a:t>
            </a:r>
            <a:r>
              <a:rPr lang="en-US" sz="2000" dirty="0"/>
              <a:t> con </a:t>
            </a:r>
            <a:r>
              <a:rPr lang="en-US" sz="2000" dirty="0" err="1"/>
              <a:t>fuerza</a:t>
            </a:r>
            <a:r>
              <a:rPr lang="en-US" sz="2000" dirty="0"/>
              <a:t> y </a:t>
            </a:r>
            <a:r>
              <a:rPr lang="en-US" sz="2000" dirty="0" err="1"/>
              <a:t>continuaron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labor con </a:t>
            </a:r>
            <a:r>
              <a:rPr lang="en-US" sz="2000" dirty="0" err="1"/>
              <a:t>esperanza</a:t>
            </a:r>
            <a:r>
              <a:rPr lang="en-US" sz="2000" dirty="0"/>
              <a:t> </a:t>
            </a:r>
            <a:r>
              <a:rPr lang="en-US" sz="2000" dirty="0" err="1"/>
              <a:t>renovada</a:t>
            </a:r>
            <a:r>
              <a:rPr lang="en-US" sz="2000" dirty="0"/>
              <a:t>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b="1" dirty="0"/>
          </a:p>
        </p:txBody>
      </p:sp>
      <p:pic>
        <p:nvPicPr>
          <p:cNvPr id="4" name="Imagen 3" descr="Los combatientes de Barakaldo en el Ejército de Euzkadi - Ezagutu Barakaldo">
            <a:extLst>
              <a:ext uri="{FF2B5EF4-FFF2-40B4-BE49-F238E27FC236}">
                <a16:creationId xmlns:a16="http://schemas.microsoft.com/office/drawing/2014/main" id="{A0BD361E-F1B7-CEE6-DB98-A31E1FD28E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267" r="19629" b="2"/>
          <a:stretch/>
        </p:blipFill>
        <p:spPr>
          <a:xfrm>
            <a:off x="8085026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96901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29D63F-2F46-4FDF-F3A4-26EE8858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s-ES" b="1" dirty="0"/>
              <a:t>Reconstrucción y crecimiento</a:t>
            </a:r>
            <a:endParaRPr lang="es-ES" dirty="0"/>
          </a:p>
        </p:txBody>
      </p:sp>
      <p:pic>
        <p:nvPicPr>
          <p:cNvPr id="5" name="Imagen 4" descr="Cincuenta años del Colegio San Vicente de Paúl de Beurko (Barakaldo) (V) -  Congregación de la Misión, Provincia de Zaragoza">
            <a:extLst>
              <a:ext uri="{FF2B5EF4-FFF2-40B4-BE49-F238E27FC236}">
                <a16:creationId xmlns:a16="http://schemas.microsoft.com/office/drawing/2014/main" id="{344D6CF8-E662-D2EB-53A2-A66B6E55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920" r="6094" b="1"/>
          <a:stretch/>
        </p:blipFill>
        <p:spPr>
          <a:xfrm>
            <a:off x="1434269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D4A43B-7B1A-81D9-E456-B32678503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32" y="2556932"/>
            <a:ext cx="6256863" cy="331893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SzPct val="114999"/>
              <a:buNone/>
            </a:pPr>
            <a:r>
              <a:rPr lang="es-ES" sz="2200" dirty="0">
                <a:ea typeface="+mn-lt"/>
                <a:cs typeface="+mn-lt"/>
              </a:rPr>
              <a:t>En los años siguientes, especialmente durante los años 50 y 60, el colegio experimentó un gran </a:t>
            </a:r>
            <a:r>
              <a:rPr lang="es-ES" sz="2200" b="1" dirty="0">
                <a:ea typeface="+mn-lt"/>
                <a:cs typeface="+mn-lt"/>
              </a:rPr>
              <a:t>crecimiento</a:t>
            </a:r>
            <a:r>
              <a:rPr lang="es-ES" sz="2200" dirty="0">
                <a:ea typeface="+mn-lt"/>
                <a:cs typeface="+mn-lt"/>
              </a:rPr>
              <a:t>. Se ampliaron sus instalaciones, aumentaron los niveles educativos y se incorporaron nuevos docentes.</a:t>
            </a:r>
            <a:endParaRPr lang="es-ES" sz="2200" dirty="0"/>
          </a:p>
          <a:p>
            <a:pPr marL="0" indent="0" algn="just">
              <a:lnSpc>
                <a:spcPct val="90000"/>
              </a:lnSpc>
              <a:buSzPct val="114999"/>
              <a:buNone/>
            </a:pPr>
            <a:r>
              <a:rPr lang="es-ES" sz="2200" dirty="0">
                <a:ea typeface="+mn-lt"/>
                <a:cs typeface="+mn-lt"/>
              </a:rPr>
              <a:t>El colegio ofrecía </a:t>
            </a:r>
            <a:r>
              <a:rPr lang="es-ES" sz="2200" b="1" dirty="0">
                <a:ea typeface="+mn-lt"/>
                <a:cs typeface="+mn-lt"/>
              </a:rPr>
              <a:t>educación académica de calidad</a:t>
            </a:r>
            <a:r>
              <a:rPr lang="es-ES" sz="2200" dirty="0">
                <a:ea typeface="+mn-lt"/>
                <a:cs typeface="+mn-lt"/>
              </a:rPr>
              <a:t>, pero también talleres técnicos, formación profesional y espacios pastorales. Fue una época de gran actividad: festivales, excursiones, catequesis y celebraciones religiosas.</a:t>
            </a:r>
          </a:p>
          <a:p>
            <a:pPr>
              <a:lnSpc>
                <a:spcPct val="90000"/>
              </a:lnSpc>
              <a:buSzPct val="114999"/>
            </a:pPr>
            <a:endParaRPr lang="es-ES" sz="2200"/>
          </a:p>
        </p:txBody>
      </p:sp>
    </p:spTree>
    <p:extLst>
      <p:ext uri="{BB962C8B-B14F-4D97-AF65-F5344CB8AC3E}">
        <p14:creationId xmlns:p14="http://schemas.microsoft.com/office/powerpoint/2010/main" val="62005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8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1" name="Straight Connector 14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F8751A04-FBEF-ADC7-5CA8-6B1F35FE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Labor social, pastoral y educativa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17A2E8-C5F4-A555-3085-F6EB11F11B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95402" y="2556932"/>
            <a:ext cx="6256866" cy="33189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90000"/>
              </a:lnSpc>
            </a:pPr>
            <a:r>
              <a:rPr lang="en-US" sz="1800" dirty="0"/>
              <a:t>Los Misioneros </a:t>
            </a:r>
            <a:r>
              <a:rPr lang="en-US" sz="1800" err="1"/>
              <a:t>Paúles</a:t>
            </a:r>
            <a:r>
              <a:rPr lang="en-US" sz="1800" dirty="0"/>
              <a:t> no solo </a:t>
            </a:r>
            <a:r>
              <a:rPr lang="en-US" sz="1800" err="1"/>
              <a:t>enseñaban</a:t>
            </a:r>
            <a:r>
              <a:rPr lang="en-US" sz="1800" dirty="0"/>
              <a:t> </a:t>
            </a:r>
            <a:r>
              <a:rPr lang="en-US" sz="1800" err="1"/>
              <a:t>en</a:t>
            </a:r>
            <a:r>
              <a:rPr lang="en-US" sz="1800" dirty="0"/>
              <a:t> las aulas. También:</a:t>
            </a:r>
            <a:endParaRPr lang="es-ES" sz="1800"/>
          </a:p>
          <a:p>
            <a:pPr lvl="1" algn="just">
              <a:lnSpc>
                <a:spcPct val="90000"/>
              </a:lnSpc>
            </a:pPr>
            <a:r>
              <a:rPr lang="en-US" sz="1800" err="1"/>
              <a:t>Organizaban</a:t>
            </a:r>
            <a:r>
              <a:rPr lang="en-US" sz="1800" dirty="0"/>
              <a:t> </a:t>
            </a:r>
            <a:r>
              <a:rPr lang="en-US" sz="1800" b="1" err="1"/>
              <a:t>catequesis</a:t>
            </a:r>
            <a:r>
              <a:rPr lang="en-US" sz="1800" b="1" dirty="0"/>
              <a:t> y </a:t>
            </a:r>
            <a:r>
              <a:rPr lang="en-US" sz="1800" b="1" err="1"/>
              <a:t>celebraciones</a:t>
            </a:r>
            <a:r>
              <a:rPr lang="en-US" sz="1800" b="1" dirty="0"/>
              <a:t> </a:t>
            </a:r>
            <a:r>
              <a:rPr lang="en-US" sz="1800" b="1" err="1"/>
              <a:t>litúrgicas</a:t>
            </a:r>
            <a:r>
              <a:rPr lang="en-US" sz="1800" dirty="0"/>
              <a:t>.</a:t>
            </a:r>
          </a:p>
          <a:p>
            <a:pPr lvl="1" algn="just">
              <a:lnSpc>
                <a:spcPct val="90000"/>
              </a:lnSpc>
            </a:pPr>
            <a:r>
              <a:rPr lang="en-US" sz="1800" err="1"/>
              <a:t>Impulsaban</a:t>
            </a:r>
            <a:r>
              <a:rPr lang="en-US" sz="1800" dirty="0"/>
              <a:t> </a:t>
            </a:r>
            <a:r>
              <a:rPr lang="en-US" sz="1800" b="1" err="1"/>
              <a:t>grupos</a:t>
            </a:r>
            <a:r>
              <a:rPr lang="en-US" sz="1800" b="1" dirty="0"/>
              <a:t> juveniles</a:t>
            </a:r>
            <a:r>
              <a:rPr lang="en-US" sz="1800" dirty="0"/>
              <a:t>, </a:t>
            </a:r>
            <a:r>
              <a:rPr lang="en-US" sz="1800" err="1"/>
              <a:t>donde</a:t>
            </a:r>
            <a:r>
              <a:rPr lang="en-US" sz="1800" dirty="0"/>
              <a:t> </a:t>
            </a:r>
            <a:r>
              <a:rPr lang="en-US" sz="1800" err="1"/>
              <a:t>los</a:t>
            </a:r>
            <a:r>
              <a:rPr lang="en-US" sz="1800" dirty="0"/>
              <a:t> </a:t>
            </a:r>
            <a:r>
              <a:rPr lang="en-US" sz="1800" err="1"/>
              <a:t>jóvenes</a:t>
            </a:r>
            <a:r>
              <a:rPr lang="en-US" sz="1800" dirty="0"/>
              <a:t> </a:t>
            </a:r>
            <a:r>
              <a:rPr lang="en-US" sz="1800" err="1"/>
              <a:t>compartían</a:t>
            </a:r>
            <a:r>
              <a:rPr lang="en-US" sz="1800" dirty="0"/>
              <a:t> </a:t>
            </a:r>
            <a:r>
              <a:rPr lang="en-US" sz="1800" err="1"/>
              <a:t>experiencias</a:t>
            </a:r>
            <a:r>
              <a:rPr lang="en-US" sz="1800" dirty="0"/>
              <a:t> de </a:t>
            </a:r>
            <a:r>
              <a:rPr lang="en-US" sz="1800" err="1"/>
              <a:t>fe</a:t>
            </a:r>
            <a:r>
              <a:rPr lang="en-US" sz="1800" dirty="0"/>
              <a:t> y </a:t>
            </a:r>
            <a:r>
              <a:rPr lang="en-US" sz="1800" err="1"/>
              <a:t>amistad</a:t>
            </a:r>
            <a:r>
              <a:rPr lang="en-US" sz="1800" dirty="0"/>
              <a:t>.</a:t>
            </a:r>
          </a:p>
          <a:p>
            <a:pPr lvl="1" algn="just">
              <a:lnSpc>
                <a:spcPct val="90000"/>
              </a:lnSpc>
            </a:pPr>
            <a:r>
              <a:rPr lang="en-US" sz="1800" err="1"/>
              <a:t>Promovían</a:t>
            </a:r>
            <a:r>
              <a:rPr lang="en-US" sz="1800" dirty="0"/>
              <a:t> </a:t>
            </a:r>
            <a:r>
              <a:rPr lang="en-US" sz="1800" err="1"/>
              <a:t>el</a:t>
            </a:r>
            <a:r>
              <a:rPr lang="en-US" sz="1800" dirty="0"/>
              <a:t> </a:t>
            </a:r>
            <a:r>
              <a:rPr lang="en-US" sz="1800" b="1" err="1"/>
              <a:t>voluntariado</a:t>
            </a:r>
            <a:r>
              <a:rPr lang="en-US" sz="1800" dirty="0"/>
              <a:t> y la </a:t>
            </a:r>
            <a:r>
              <a:rPr lang="en-US" sz="1800" err="1"/>
              <a:t>ayuda</a:t>
            </a:r>
            <a:r>
              <a:rPr lang="en-US" sz="1800" dirty="0"/>
              <a:t> a personas con </a:t>
            </a:r>
            <a:r>
              <a:rPr lang="en-US" sz="1800" err="1"/>
              <a:t>dificultades</a:t>
            </a:r>
            <a:r>
              <a:rPr lang="en-US" sz="1800" dirty="0"/>
              <a:t>.</a:t>
            </a:r>
          </a:p>
          <a:p>
            <a:pPr lvl="1" algn="just">
              <a:lnSpc>
                <a:spcPct val="90000"/>
              </a:lnSpc>
            </a:pPr>
            <a:r>
              <a:rPr lang="en-US" sz="1800" err="1"/>
              <a:t>Participaban</a:t>
            </a:r>
            <a:r>
              <a:rPr lang="en-US" sz="1800" dirty="0"/>
              <a:t> </a:t>
            </a:r>
            <a:r>
              <a:rPr lang="en-US" sz="1800" err="1"/>
              <a:t>activamente</a:t>
            </a:r>
            <a:r>
              <a:rPr lang="en-US" sz="1800" dirty="0"/>
              <a:t> </a:t>
            </a:r>
            <a:r>
              <a:rPr lang="en-US" sz="1800" err="1"/>
              <a:t>en</a:t>
            </a:r>
            <a:r>
              <a:rPr lang="en-US" sz="1800" dirty="0"/>
              <a:t> la </a:t>
            </a:r>
            <a:r>
              <a:rPr lang="en-US" sz="1800" err="1"/>
              <a:t>vida</a:t>
            </a:r>
            <a:r>
              <a:rPr lang="en-US" sz="1800" dirty="0"/>
              <a:t> del barrio, </a:t>
            </a:r>
            <a:r>
              <a:rPr lang="en-US" sz="1800" err="1"/>
              <a:t>ofreciendo</a:t>
            </a:r>
            <a:r>
              <a:rPr lang="en-US" sz="1800" dirty="0"/>
              <a:t> </a:t>
            </a:r>
            <a:r>
              <a:rPr lang="en-US" sz="1800" err="1"/>
              <a:t>apoyo</a:t>
            </a:r>
            <a:r>
              <a:rPr lang="en-US" sz="1800" dirty="0"/>
              <a:t> a las </a:t>
            </a:r>
            <a:r>
              <a:rPr lang="en-US" sz="1800" err="1"/>
              <a:t>familias</a:t>
            </a:r>
            <a:r>
              <a:rPr lang="en-US" sz="1800" dirty="0"/>
              <a:t>.</a:t>
            </a:r>
          </a:p>
          <a:p>
            <a:pPr marL="0" indent="0" algn="just">
              <a:lnSpc>
                <a:spcPct val="90000"/>
              </a:lnSpc>
            </a:pPr>
            <a:r>
              <a:rPr lang="en-US" sz="1800" dirty="0"/>
              <a:t>Su labor </a:t>
            </a:r>
            <a:r>
              <a:rPr lang="en-US" sz="1800" err="1"/>
              <a:t>siempre</a:t>
            </a:r>
            <a:r>
              <a:rPr lang="en-US" sz="1800" dirty="0"/>
              <a:t> ha </a:t>
            </a:r>
            <a:r>
              <a:rPr lang="en-US" sz="1800" err="1"/>
              <a:t>estado</a:t>
            </a:r>
            <a:r>
              <a:rPr lang="en-US" sz="1800" dirty="0"/>
              <a:t> </a:t>
            </a:r>
            <a:r>
              <a:rPr lang="en-US" sz="1800" err="1"/>
              <a:t>centrada</a:t>
            </a:r>
            <a:r>
              <a:rPr lang="en-US" sz="1800" dirty="0"/>
              <a:t> </a:t>
            </a:r>
            <a:r>
              <a:rPr lang="en-US" sz="1800" err="1"/>
              <a:t>en</a:t>
            </a:r>
            <a:r>
              <a:rPr lang="en-US" sz="1800" dirty="0"/>
              <a:t> </a:t>
            </a:r>
            <a:r>
              <a:rPr lang="en-US" sz="1800" err="1"/>
              <a:t>formar</a:t>
            </a:r>
            <a:r>
              <a:rPr lang="en-US" sz="1800" dirty="0"/>
              <a:t> </a:t>
            </a:r>
            <a:r>
              <a:rPr lang="en-US" sz="1800" b="1" dirty="0"/>
              <a:t>personas </a:t>
            </a:r>
            <a:r>
              <a:rPr lang="en-US" sz="1800" b="1" err="1"/>
              <a:t>completas</a:t>
            </a:r>
            <a:r>
              <a:rPr lang="en-US" sz="1800" b="1" dirty="0"/>
              <a:t>: con </a:t>
            </a:r>
            <a:r>
              <a:rPr lang="en-US" sz="1800" b="1" err="1"/>
              <a:t>corazón</a:t>
            </a:r>
            <a:r>
              <a:rPr lang="en-US" sz="1800" b="1" dirty="0"/>
              <a:t>, cabeza y </a:t>
            </a:r>
            <a:r>
              <a:rPr lang="en-US" sz="1800" b="1" err="1"/>
              <a:t>compromiso</a:t>
            </a:r>
            <a:r>
              <a:rPr lang="en-US" sz="1800" dirty="0"/>
              <a:t>.</a:t>
            </a:r>
          </a:p>
          <a:p>
            <a:pPr>
              <a:lnSpc>
                <a:spcPct val="90000"/>
              </a:lnSpc>
            </a:pPr>
            <a:endParaRPr lang="en-US" sz="1400"/>
          </a:p>
          <a:p>
            <a:pPr>
              <a:lnSpc>
                <a:spcPct val="90000"/>
              </a:lnSpc>
            </a:pPr>
            <a:endParaRPr lang="en-US" sz="1400"/>
          </a:p>
          <a:p>
            <a:pPr>
              <a:lnSpc>
                <a:spcPct val="90000"/>
              </a:lnSpc>
            </a:pPr>
            <a:endParaRPr lang="en-US" sz="1400"/>
          </a:p>
        </p:txBody>
      </p:sp>
      <p:pic>
        <p:nvPicPr>
          <p:cNvPr id="4" name="Imagen 3" descr="Breve Historia del Colegio San Vicente de Paúl de Barakaldo - Congregación  de la Misión, Provincia de Zaragoza">
            <a:extLst>
              <a:ext uri="{FF2B5EF4-FFF2-40B4-BE49-F238E27FC236}">
                <a16:creationId xmlns:a16="http://schemas.microsoft.com/office/drawing/2014/main" id="{E7926CBD-5C12-8004-BEAD-C6E34B7CF2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044" r="19525" b="-3"/>
          <a:stretch/>
        </p:blipFill>
        <p:spPr>
          <a:xfrm>
            <a:off x="8085026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32703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C01C6-C847-9D29-C0F9-E80976C2F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s-ES" b="1">
                <a:solidFill>
                  <a:srgbClr val="262626"/>
                </a:solidFill>
              </a:rPr>
              <a:t>Presencia misionera en el mundo</a:t>
            </a:r>
            <a:endParaRPr lang="es-ES">
              <a:solidFill>
                <a:srgbClr val="262626"/>
              </a:solidFill>
            </a:endParaRPr>
          </a:p>
        </p:txBody>
      </p:sp>
      <p:pic>
        <p:nvPicPr>
          <p:cNvPr id="4" name="Imagen 3" descr="Ordenación de presbítero de Iván Juarros Aranguren, C.M. - Congregación de  la Misión, Provincia de Zaragoza">
            <a:extLst>
              <a:ext uri="{FF2B5EF4-FFF2-40B4-BE49-F238E27FC236}">
                <a16:creationId xmlns:a16="http://schemas.microsoft.com/office/drawing/2014/main" id="{BBF929F7-EA7A-FB38-7D80-0FF7534B8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69" y="2915171"/>
            <a:ext cx="2739728" cy="2424658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E8BC60-88D9-FE3B-6250-D9150DD4E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32" y="2556932"/>
            <a:ext cx="6256863" cy="331893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s-ES" sz="2000" dirty="0">
                <a:solidFill>
                  <a:srgbClr val="262626"/>
                </a:solidFill>
                <a:ea typeface="+mn-lt"/>
                <a:cs typeface="+mn-lt"/>
              </a:rPr>
              <a:t>Fieles a su espíritu misionero, muchos Paúles de Barakaldo han viajado a otros países para </a:t>
            </a:r>
            <a:r>
              <a:rPr lang="es-ES" sz="2000" b="1" dirty="0">
                <a:solidFill>
                  <a:srgbClr val="262626"/>
                </a:solidFill>
                <a:ea typeface="+mn-lt"/>
                <a:cs typeface="+mn-lt"/>
              </a:rPr>
              <a:t>servir en comunidades necesitadas</a:t>
            </a:r>
            <a:r>
              <a:rPr lang="es-ES" sz="2000" dirty="0">
                <a:solidFill>
                  <a:srgbClr val="262626"/>
                </a:solidFill>
                <a:ea typeface="+mn-lt"/>
                <a:cs typeface="+mn-lt"/>
              </a:rPr>
              <a:t>, especialmente en:</a:t>
            </a:r>
            <a:endParaRPr lang="en-US" sz="2000" dirty="0">
              <a:solidFill>
                <a:srgbClr val="262626"/>
              </a:solidFill>
              <a:ea typeface="+mn-lt"/>
              <a:cs typeface="+mn-lt"/>
            </a:endParaRPr>
          </a:p>
          <a:p>
            <a:pPr lvl="1" algn="just">
              <a:lnSpc>
                <a:spcPct val="90000"/>
              </a:lnSpc>
              <a:buSzPct val="114999"/>
              <a:buFont typeface="Courier New"/>
              <a:buChar char="o"/>
            </a:pPr>
            <a:r>
              <a:rPr lang="es-ES" b="1" dirty="0">
                <a:solidFill>
                  <a:srgbClr val="262626"/>
                </a:solidFill>
                <a:ea typeface="+mn-lt"/>
                <a:cs typeface="+mn-lt"/>
              </a:rPr>
              <a:t>África</a:t>
            </a:r>
            <a:r>
              <a:rPr lang="es-ES" dirty="0">
                <a:solidFill>
                  <a:srgbClr val="262626"/>
                </a:solidFill>
                <a:ea typeface="+mn-lt"/>
                <a:cs typeface="+mn-lt"/>
              </a:rPr>
              <a:t> (Camerún, Mozambique)</a:t>
            </a:r>
            <a:endParaRPr lang="es-ES" dirty="0">
              <a:solidFill>
                <a:srgbClr val="262626"/>
              </a:solidFill>
            </a:endParaRPr>
          </a:p>
          <a:p>
            <a:pPr lvl="1" algn="just">
              <a:lnSpc>
                <a:spcPct val="90000"/>
              </a:lnSpc>
              <a:buSzPct val="114999"/>
              <a:buFont typeface="Courier New"/>
              <a:buChar char="o"/>
            </a:pPr>
            <a:r>
              <a:rPr lang="es-ES" b="1" dirty="0">
                <a:solidFill>
                  <a:srgbClr val="262626"/>
                </a:solidFill>
                <a:ea typeface="+mn-lt"/>
                <a:cs typeface="+mn-lt"/>
              </a:rPr>
              <a:t>América Latina</a:t>
            </a:r>
            <a:r>
              <a:rPr lang="es-ES" dirty="0">
                <a:solidFill>
                  <a:srgbClr val="262626"/>
                </a:solidFill>
                <a:ea typeface="+mn-lt"/>
                <a:cs typeface="+mn-lt"/>
              </a:rPr>
              <a:t> (Perú, Bolivia)</a:t>
            </a:r>
            <a:endParaRPr lang="es-ES" dirty="0">
              <a:solidFill>
                <a:srgbClr val="262626"/>
              </a:solidFill>
            </a:endParaRPr>
          </a:p>
          <a:p>
            <a:pPr lvl="1" algn="just">
              <a:lnSpc>
                <a:spcPct val="90000"/>
              </a:lnSpc>
              <a:buSzPct val="114999"/>
              <a:buFont typeface="Courier New"/>
              <a:buChar char="o"/>
            </a:pPr>
            <a:r>
              <a:rPr lang="es-ES" b="1" dirty="0">
                <a:solidFill>
                  <a:srgbClr val="262626"/>
                </a:solidFill>
                <a:ea typeface="+mn-lt"/>
                <a:cs typeface="+mn-lt"/>
              </a:rPr>
              <a:t>Asia</a:t>
            </a:r>
            <a:r>
              <a:rPr lang="es-ES" dirty="0">
                <a:solidFill>
                  <a:srgbClr val="262626"/>
                </a:solidFill>
                <a:ea typeface="+mn-lt"/>
                <a:cs typeface="+mn-lt"/>
              </a:rPr>
              <a:t> (Filipinas, India)</a:t>
            </a:r>
            <a:endParaRPr lang="en-US" dirty="0">
              <a:solidFill>
                <a:srgbClr val="262626"/>
              </a:solidFill>
            </a:endParaRPr>
          </a:p>
          <a:p>
            <a:pPr marL="0" indent="0" algn="just">
              <a:lnSpc>
                <a:spcPct val="90000"/>
              </a:lnSpc>
              <a:buSzPct val="114999"/>
              <a:buNone/>
            </a:pPr>
            <a:r>
              <a:rPr lang="es-ES" sz="2000" dirty="0">
                <a:solidFill>
                  <a:srgbClr val="262626"/>
                </a:solidFill>
                <a:ea typeface="+mn-lt"/>
                <a:cs typeface="+mn-lt"/>
              </a:rPr>
              <a:t>Allí construyen escuelas, celebran la fe, cuidan enfermos y dan esperanza donde más se necesita. Su trabajo es un reflejo vivo del mensaje de Jesús.</a:t>
            </a:r>
            <a:endParaRPr lang="en-US" sz="2000" dirty="0">
              <a:solidFill>
                <a:srgbClr val="262626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  <a:buSzPct val="114999"/>
            </a:pPr>
            <a:endParaRPr lang="es-ES" sz="1700">
              <a:solidFill>
                <a:srgbClr val="262626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  <a:buSzPct val="114999"/>
            </a:pPr>
            <a:endParaRPr lang="es-ES" sz="1700">
              <a:solidFill>
                <a:srgbClr val="262626"/>
              </a:solidFill>
            </a:endParaRPr>
          </a:p>
          <a:p>
            <a:pPr>
              <a:lnSpc>
                <a:spcPct val="90000"/>
              </a:lnSpc>
              <a:buSzPct val="114999"/>
            </a:pPr>
            <a:endParaRPr lang="es-ES" sz="1700">
              <a:solidFill>
                <a:srgbClr val="262626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114999"/>
            </a:pPr>
            <a:endParaRPr lang="es-ES" sz="1700">
              <a:solidFill>
                <a:srgbClr val="262626"/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82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1D316B6C-B5D1-C24D-29E7-0CA7FE548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/>
              <a:t>Actualidad del colegio y comunidad Paúl</a:t>
            </a:r>
          </a:p>
        </p:txBody>
      </p:sp>
      <p:pic>
        <p:nvPicPr>
          <p:cNvPr id="4" name="Imagen 3" descr="Colegio San Vicente de Paúl Ikastetxea | Kristau Eskola">
            <a:extLst>
              <a:ext uri="{FF2B5EF4-FFF2-40B4-BE49-F238E27FC236}">
                <a16:creationId xmlns:a16="http://schemas.microsoft.com/office/drawing/2014/main" id="{34B17686-F8F8-22D0-6161-7C8B066D6D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501" r="17475" b="4"/>
          <a:stretch/>
        </p:blipFill>
        <p:spPr>
          <a:xfrm>
            <a:off x="1434269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420663-674A-86D1-DC14-B70D8594A4A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39732" y="2556932"/>
            <a:ext cx="6256863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US" dirty="0"/>
              <a:t>Hoy, </a:t>
            </a:r>
            <a:r>
              <a:rPr lang="en-US" dirty="0" err="1"/>
              <a:t>el</a:t>
            </a:r>
            <a:r>
              <a:rPr lang="en-US" dirty="0"/>
              <a:t> colegio San Vicente de </a:t>
            </a:r>
            <a:r>
              <a:rPr lang="en-US" dirty="0" err="1"/>
              <a:t>Paúl</a:t>
            </a:r>
            <a:r>
              <a:rPr lang="en-US" dirty="0"/>
              <a:t> </a:t>
            </a:r>
            <a:r>
              <a:rPr lang="en-US" dirty="0" err="1"/>
              <a:t>sigue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funcionamiento</a:t>
            </a:r>
            <a:r>
              <a:rPr lang="en-US" dirty="0"/>
              <a:t>, </a:t>
            </a:r>
            <a:r>
              <a:rPr lang="en-US" dirty="0" err="1"/>
              <a:t>adaptado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tiempos</a:t>
            </a:r>
            <a:r>
              <a:rPr lang="en-US" dirty="0"/>
              <a:t> </a:t>
            </a:r>
            <a:r>
              <a:rPr lang="en-US" dirty="0" err="1"/>
              <a:t>modernos</a:t>
            </a:r>
            <a:r>
              <a:rPr lang="en-US" dirty="0"/>
              <a:t>, con </a:t>
            </a:r>
            <a:r>
              <a:rPr lang="en-US" dirty="0" err="1"/>
              <a:t>tecnología</a:t>
            </a:r>
            <a:r>
              <a:rPr lang="en-US" dirty="0"/>
              <a:t>, </a:t>
            </a:r>
            <a:r>
              <a:rPr lang="en-US" dirty="0" err="1"/>
              <a:t>proyectos</a:t>
            </a:r>
            <a:r>
              <a:rPr lang="en-US" dirty="0"/>
              <a:t> </a:t>
            </a:r>
            <a:r>
              <a:rPr lang="en-US" dirty="0" err="1"/>
              <a:t>educativos</a:t>
            </a:r>
            <a:r>
              <a:rPr lang="en-US" dirty="0"/>
              <a:t> </a:t>
            </a:r>
            <a:r>
              <a:rPr lang="en-US" dirty="0" err="1"/>
              <a:t>innovadores</a:t>
            </a:r>
            <a:r>
              <a:rPr lang="en-US" dirty="0"/>
              <a:t> y </a:t>
            </a:r>
            <a:r>
              <a:rPr lang="en-US" dirty="0" err="1"/>
              <a:t>atención</a:t>
            </a:r>
            <a:r>
              <a:rPr lang="en-US" dirty="0"/>
              <a:t> </a:t>
            </a:r>
            <a:r>
              <a:rPr lang="en-US" dirty="0" err="1"/>
              <a:t>personalizada</a:t>
            </a:r>
            <a:r>
              <a:rPr lang="en-US" dirty="0"/>
              <a:t>.</a:t>
            </a:r>
            <a:endParaRPr lang="es-ES" dirty="0"/>
          </a:p>
          <a:p>
            <a:pPr marL="0" indent="0" algn="just">
              <a:buNone/>
            </a:pPr>
            <a:r>
              <a:rPr lang="en-US" dirty="0"/>
              <a:t>Los </a:t>
            </a:r>
            <a:r>
              <a:rPr lang="en-US" dirty="0" err="1"/>
              <a:t>valores</a:t>
            </a:r>
            <a:r>
              <a:rPr lang="en-US" dirty="0"/>
              <a:t> de </a:t>
            </a:r>
            <a:r>
              <a:rPr lang="en-US" b="1" dirty="0" err="1"/>
              <a:t>solidaridad</a:t>
            </a:r>
            <a:r>
              <a:rPr lang="en-US" b="1" dirty="0"/>
              <a:t>, </a:t>
            </a:r>
            <a:r>
              <a:rPr lang="en-US" b="1" dirty="0" err="1"/>
              <a:t>espiritualidad</a:t>
            </a:r>
            <a:r>
              <a:rPr lang="en-US" b="1" dirty="0"/>
              <a:t> y </a:t>
            </a:r>
            <a:r>
              <a:rPr lang="en-US" b="1" dirty="0" err="1"/>
              <a:t>trabajo</a:t>
            </a:r>
            <a:r>
              <a:rPr lang="en-US" b="1" dirty="0"/>
              <a:t> bien </a:t>
            </a:r>
            <a:r>
              <a:rPr lang="en-US" b="1" dirty="0" err="1"/>
              <a:t>hecho</a:t>
            </a:r>
            <a:r>
              <a:rPr lang="en-US" dirty="0"/>
              <a:t> </a:t>
            </a:r>
            <a:r>
              <a:rPr lang="en-US" dirty="0" err="1"/>
              <a:t>siguen</a:t>
            </a:r>
            <a:r>
              <a:rPr lang="en-US" dirty="0"/>
              <a:t> </a:t>
            </a:r>
            <a:r>
              <a:rPr lang="en-US" dirty="0" err="1"/>
              <a:t>presentes</a:t>
            </a:r>
            <a:r>
              <a:rPr lang="en-US" dirty="0"/>
              <a:t>. La </a:t>
            </a:r>
            <a:r>
              <a:rPr lang="en-US" dirty="0" err="1"/>
              <a:t>comunidad</a:t>
            </a:r>
            <a:r>
              <a:rPr lang="en-US" dirty="0"/>
              <a:t> </a:t>
            </a:r>
            <a:r>
              <a:rPr lang="en-US" dirty="0" err="1"/>
              <a:t>Paúl</a:t>
            </a:r>
            <a:r>
              <a:rPr lang="en-US" dirty="0"/>
              <a:t> también </a:t>
            </a:r>
            <a:r>
              <a:rPr lang="en-US" dirty="0" err="1"/>
              <a:t>continúa</a:t>
            </a:r>
            <a:r>
              <a:rPr lang="en-US" dirty="0"/>
              <a:t> </a:t>
            </a:r>
            <a:r>
              <a:rPr lang="en-US" dirty="0" err="1"/>
              <a:t>acompañando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jóvenes</a:t>
            </a:r>
            <a:r>
              <a:rPr lang="en-US" dirty="0"/>
              <a:t> y a las </a:t>
            </a:r>
            <a:r>
              <a:rPr lang="en-US" dirty="0" err="1"/>
              <a:t>familias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la </a:t>
            </a:r>
            <a:r>
              <a:rPr lang="en-US" dirty="0" err="1"/>
              <a:t>cercanía</a:t>
            </a:r>
            <a:r>
              <a:rPr lang="en-US" dirty="0"/>
              <a:t> y la </a:t>
            </a:r>
            <a:r>
              <a:rPr lang="en-US" dirty="0" err="1"/>
              <a:t>fe</a:t>
            </a:r>
            <a:r>
              <a:rPr lang="en-US" dirty="0"/>
              <a:t>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53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715</Words>
  <Application>Microsoft Office PowerPoint</Application>
  <PresentationFormat>Panorámica</PresentationFormat>
  <Paragraphs>55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Courier New</vt:lpstr>
      <vt:lpstr>Garamond</vt:lpstr>
      <vt:lpstr>Organic</vt:lpstr>
      <vt:lpstr>LOS MISIONEROS PAÚLES EN BARAKALDO (100 AÑOS)</vt:lpstr>
      <vt:lpstr>¿Quiénes son los Misioneros Paúles?</vt:lpstr>
      <vt:lpstr>Llegada a Barakaldo (1924)</vt:lpstr>
      <vt:lpstr>Nacimiento del Colegio San Vicente de Paúl</vt:lpstr>
      <vt:lpstr>Tiempos difíciles: La Guerra Civil Española</vt:lpstr>
      <vt:lpstr>Reconstrucción y crecimiento</vt:lpstr>
      <vt:lpstr>Labor social, pastoral y educativa</vt:lpstr>
      <vt:lpstr>Presencia misionera en el mundo</vt:lpstr>
      <vt:lpstr>Actualidad del colegio y comunidad Paúl</vt:lpstr>
      <vt:lpstr>Huella en Barakaldo</vt:lpstr>
      <vt:lpstr>Conclusión</vt:lpstr>
      <vt:lpstr>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MIGUEL ANGEL OLABUENAGA ORNES</cp:lastModifiedBy>
  <cp:revision>447</cp:revision>
  <dcterms:created xsi:type="dcterms:W3CDTF">2024-05-22T09:31:10Z</dcterms:created>
  <dcterms:modified xsi:type="dcterms:W3CDTF">2025-05-04T15:30:51Z</dcterms:modified>
</cp:coreProperties>
</file>