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59" r:id="rId5"/>
    <p:sldId id="264" r:id="rId6"/>
    <p:sldId id="261" r:id="rId7"/>
    <p:sldId id="265" r:id="rId8"/>
    <p:sldId id="260" r:id="rId9"/>
    <p:sldId id="267" r:id="rId10"/>
    <p:sldId id="262" r:id="rId11"/>
    <p:sldId id="268" r:id="rId12"/>
    <p:sldId id="257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601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/>
    </mc:Choice>
    <mc:Fallback>
      <p:transition advClick="0" advTm="9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88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/>
    </mc:Choice>
    <mc:Fallback>
      <p:transition advClick="0" advTm="9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06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/>
    </mc:Choice>
    <mc:Fallback>
      <p:transition advClick="0" advTm="9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666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/>
    </mc:Choice>
    <mc:Fallback>
      <p:transition advClick="0" advTm="9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1700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/>
    </mc:Choice>
    <mc:Fallback>
      <p:transition advClick="0" advTm="9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229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/>
    </mc:Choice>
    <mc:Fallback>
      <p:transition advClick="0" advTm="9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583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/>
    </mc:Choice>
    <mc:Fallback>
      <p:transition advClick="0" advTm="9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9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/>
    </mc:Choice>
    <mc:Fallback>
      <p:transition advClick="0" advTm="9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209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/>
    </mc:Choice>
    <mc:Fallback>
      <p:transition advClick="0" advTm="9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4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/>
    </mc:Choice>
    <mc:Fallback>
      <p:transition advClick="0" advTm="9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559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/>
    </mc:Choice>
    <mc:Fallback>
      <p:transition advClick="0" advTm="9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408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/>
    </mc:Choice>
    <mc:Fallback>
      <p:transition advClick="0" advTm="9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6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/>
    </mc:Choice>
    <mc:Fallback>
      <p:transition advClick="0" advTm="9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9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/>
    </mc:Choice>
    <mc:Fallback>
      <p:transition advClick="0" advTm="9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19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/>
    </mc:Choice>
    <mc:Fallback>
      <p:transition advClick="0" advTm="9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2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/>
    </mc:Choice>
    <mc:Fallback>
      <p:transition advClick="0" advTm="9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7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>
    <mc:Choice xmlns:p14="http://schemas.microsoft.com/office/powerpoint/2010/main" Requires="p14">
      <p:transition p14:dur="10" advClick="0" advTm="9000"/>
    </mc:Choice>
    <mc:Fallback>
      <p:transition advClick="0" advTm="9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7B42A21-C6F4-1850-ED43-1D75EC40E82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rcRect r="9090" b="37568"/>
          <a:stretch/>
        </p:blipFill>
        <p:spPr>
          <a:xfrm>
            <a:off x="5123543" y="-1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5196CDD-BC09-D101-EFC5-CB9158FA4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322" y="1710268"/>
            <a:ext cx="6104467" cy="2369093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s-ES" sz="4100" b="1">
                <a:solidFill>
                  <a:schemeClr val="tx1"/>
                </a:solidFill>
              </a:rPr>
              <a:t>LOS MISIONEROS PAÚLES EN BARAKALDO</a:t>
            </a:r>
            <a:br>
              <a:rPr lang="es-ES" sz="4100" b="1">
                <a:solidFill>
                  <a:schemeClr val="tx1"/>
                </a:solidFill>
              </a:rPr>
            </a:br>
            <a:r>
              <a:rPr lang="es-ES" sz="4100" b="1">
                <a:solidFill>
                  <a:schemeClr val="tx1"/>
                </a:solidFill>
              </a:rPr>
              <a:t>100 AÑOS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B5C3FB-D0B6-C881-DAD9-1CE5B4A34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3975" y="4364411"/>
            <a:ext cx="5113217" cy="1096901"/>
          </a:xfrm>
        </p:spPr>
        <p:txBody>
          <a:bodyPr>
            <a:normAutofit/>
          </a:bodyPr>
          <a:lstStyle/>
          <a:p>
            <a:r>
              <a:rPr lang="es-ES" sz="1600">
                <a:solidFill>
                  <a:schemeClr val="tx1"/>
                </a:solidFill>
              </a:rPr>
              <a:t>2º BACHILLERATO – 3ª EVALUACIÓN</a:t>
            </a:r>
          </a:p>
          <a:p>
            <a:r>
              <a:rPr lang="es-ES" sz="1600">
                <a:solidFill>
                  <a:schemeClr val="tx1"/>
                </a:solidFill>
              </a:rPr>
              <a:t>Ugaitz Préstamo San Cristóbal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512BAEB-280B-0CC1-8112-469DF3F9F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184" y="5433065"/>
            <a:ext cx="1516481" cy="151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88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/>
    </mc:Choice>
    <mc:Fallback>
      <p:transition advClick="0" advTm="9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C9FFD783-DD30-6927-1B9F-1387E5B0C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5BD5B2-8440-F26F-B090-7606E5F40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800" b="1"/>
              <a:t>5. COLEGIO DE SAN VICENTE DE PAÚL DE BARAKALDO</a:t>
            </a:r>
          </a:p>
        </p:txBody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023E280-1B48-0A92-4F80-CAEC9DC30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184" y="5433065"/>
            <a:ext cx="1516481" cy="151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16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/>
    </mc:Choice>
    <mc:Fallback>
      <p:transition advClick="0" advTm="9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BD5B2-8440-F26F-B090-7606E5F40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tx1"/>
                </a:solidFill>
              </a:rPr>
              <a:t>5. COLEGIO DE SAN VICENTE DE PAÚL DE </a:t>
            </a:r>
            <a:r>
              <a:rPr lang="es-ES" b="1" dirty="0" err="1">
                <a:solidFill>
                  <a:schemeClr val="tx1"/>
                </a:solidFill>
              </a:rPr>
              <a:t>BARAKALDO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B9BCAE-ABE9-F064-620A-7F1B17956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i="0" u="none" strike="noStrike">
                <a:solidFill>
                  <a:srgbClr val="000000"/>
                </a:solidFill>
                <a:effectLst/>
              </a:rPr>
              <a:t>5. Colegio San Vicente de Paúl de Barakaldo (Beurko)</a:t>
            </a:r>
            <a:endParaRPr lang="es-ES" b="0" i="0" u="none" strike="noStrike">
              <a:solidFill>
                <a:srgbClr val="000000"/>
              </a:solidFill>
              <a:effectLst/>
            </a:endParaRPr>
          </a:p>
          <a:p>
            <a:r>
              <a:rPr lang="es-ES" b="1" i="0" u="none" strike="noStrike">
                <a:solidFill>
                  <a:srgbClr val="000000"/>
                </a:solidFill>
                <a:effectLst/>
              </a:rPr>
              <a:t>Historia y Actualidad</a:t>
            </a:r>
            <a:r>
              <a:rPr lang="es-ES" b="0" i="0" u="none" strike="noStrike">
                <a:solidFill>
                  <a:srgbClr val="000000"/>
                </a:solidFill>
                <a:effectLst/>
              </a:rPr>
              <a:t>:</a:t>
            </a:r>
          </a:p>
          <a:p>
            <a:pPr lvl="1"/>
            <a:r>
              <a:rPr lang="es-ES" b="0" i="0" u="none" strike="noStrike">
                <a:solidFill>
                  <a:srgbClr val="000000"/>
                </a:solidFill>
                <a:effectLst/>
              </a:rPr>
              <a:t>En 1944, el alcalde de Barakaldo, D. José Mª Llaneza, ofreció a los Paúles los locales de la Escuela de Artes y Oficios en la Plaza del Desierto para establecer un colegio de Enseñanzas Medias. ​</a:t>
            </a:r>
          </a:p>
          <a:p>
            <a:pPr lvl="1"/>
            <a:r>
              <a:rPr lang="es-ES" b="0" i="0" u="none" strike="noStrike">
                <a:solidFill>
                  <a:srgbClr val="000000"/>
                </a:solidFill>
                <a:effectLst/>
              </a:rPr>
              <a:t>Debido al mal estado de las instalaciones, en 1962 el colegio se trasladó al barrio de Beurko, donde se construyó un nuevo edificio de propiedad de la Congregación. ​</a:t>
            </a:r>
          </a:p>
          <a:p>
            <a:pPr lvl="1"/>
            <a:r>
              <a:rPr lang="es-ES" b="0" i="0" u="none" strike="noStrike">
                <a:solidFill>
                  <a:srgbClr val="000000"/>
                </a:solidFill>
                <a:effectLst/>
              </a:rPr>
              <a:t>El 24 de junio de 1962 se inauguró el nuevo colegio en Beurko, ofreciendo una educación integral basada en los valores vicencianos de servicio, humildad y caridad. ​</a:t>
            </a:r>
          </a:p>
          <a:p>
            <a:pPr lvl="1"/>
            <a:r>
              <a:rPr lang="es-ES" b="0" i="0" u="none" strike="noStrike">
                <a:solidFill>
                  <a:srgbClr val="000000"/>
                </a:solidFill>
                <a:effectLst/>
              </a:rPr>
              <a:t>Actualmente, el colegio continúa su labor educativa, promoviendo actividades extracurriculares y proyectos solidarios en línea con el carisma de la Congregación.​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D94C99-0103-BA03-C0A5-E7D8B6C29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184" y="5433065"/>
            <a:ext cx="1516481" cy="151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77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/>
    </mc:Choice>
    <mc:Fallback>
      <p:transition advClick="0" advTm="9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C26B182-631D-33E4-5758-CA28C6CAE23B}"/>
              </a:ext>
            </a:extLst>
          </p:cNvPr>
          <p:cNvSpPr txBox="1"/>
          <p:nvPr/>
        </p:nvSpPr>
        <p:spPr>
          <a:xfrm>
            <a:off x="3961146" y="1843950"/>
            <a:ext cx="42697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0" b="1" dirty="0"/>
              <a:t>FIN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2C19E9A-D57A-1FF5-D4CE-54B082578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184" y="5433065"/>
            <a:ext cx="1516481" cy="151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47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/>
    </mc:Choice>
    <mc:Fallback>
      <p:transition advClick="0" advTm="9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BD5B2-8440-F26F-B090-7606E5F40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0" y="2768599"/>
            <a:ext cx="4372402" cy="132080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800" b="1" kern="1200">
                <a:latin typeface="+mj-lt"/>
                <a:ea typeface="+mj-ea"/>
                <a:cs typeface="+mj-cs"/>
              </a:rPr>
              <a:t>1. HISTORIA DE LA CONGREGACIÓN DE LA MISIÓN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BCE3FF2-FB82-A77A-CDE5-858B423BF7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70" r="5749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5F9D15-1312-E71D-DF39-C039843F7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184" y="5433065"/>
            <a:ext cx="1516481" cy="151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4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 advClick="0" advTm="9000"/>
    </mc:Choice>
    <mc:Fallback>
      <p:transition advClick="0" advTm="9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BD5B2-8440-F26F-B090-7606E5F40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tx1"/>
                </a:solidFill>
              </a:rPr>
              <a:t>1. HISTORIA DE LA CONGREGACIÓN DE LA MISIÓN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B9BCAE-ABE9-F064-620A-7F1B17956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i="0" u="none" strike="noStrike">
                <a:solidFill>
                  <a:srgbClr val="000000"/>
                </a:solidFill>
                <a:effectLst/>
              </a:rPr>
              <a:t>1. Historia de la Congregación de la Misión</a:t>
            </a:r>
            <a:endParaRPr lang="es-ES" b="0" i="0" u="none" strike="noStrike">
              <a:solidFill>
                <a:srgbClr val="000000"/>
              </a:solidFill>
              <a:effectLst/>
            </a:endParaRPr>
          </a:p>
          <a:p>
            <a:r>
              <a:rPr lang="es-ES" b="1" i="0" u="none" strike="noStrike">
                <a:solidFill>
                  <a:srgbClr val="000000"/>
                </a:solidFill>
                <a:effectLst/>
              </a:rPr>
              <a:t>Fundación y Objetivos</a:t>
            </a:r>
            <a:r>
              <a:rPr lang="es-ES" b="0" i="0" u="none" strike="noStrike">
                <a:solidFill>
                  <a:srgbClr val="000000"/>
                </a:solidFill>
                <a:effectLst/>
              </a:rPr>
              <a:t>:</a:t>
            </a:r>
          </a:p>
          <a:p>
            <a:pPr lvl="1"/>
            <a:r>
              <a:rPr lang="es-ES" b="0" i="0" u="none" strike="noStrike">
                <a:solidFill>
                  <a:srgbClr val="000000"/>
                </a:solidFill>
                <a:effectLst/>
              </a:rPr>
              <a:t>La Congregación de la Misión, conocida como los Misioneros Paúles, fue fundada oficialmente por San Vicente de Paúl el 17 de abril de 1625.​</a:t>
            </a:r>
          </a:p>
          <a:p>
            <a:pPr lvl="1"/>
            <a:r>
              <a:rPr lang="es-ES" b="0" i="0" u="none" strike="noStrike">
                <a:solidFill>
                  <a:srgbClr val="000000"/>
                </a:solidFill>
                <a:effectLst/>
              </a:rPr>
              <a:t>San Vicente, al enfrentarse a la miseria y marginación del pueblo, decidió formar un grupo de sacerdotes dedicados a evangelizar y atender a los más necesitados.​</a:t>
            </a:r>
          </a:p>
          <a:p>
            <a:pPr lvl="1"/>
            <a:r>
              <a:rPr lang="es-ES" b="0" i="0" u="none" strike="noStrike">
                <a:solidFill>
                  <a:srgbClr val="000000"/>
                </a:solidFill>
                <a:effectLst/>
              </a:rPr>
              <a:t>La Congregación se centra en dos pilares fundamentales: la Misión y la Caridad.​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98C7AE3-3E59-F45E-62CA-186A0EA92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184" y="5433065"/>
            <a:ext cx="1516481" cy="151648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16CAE2E-C958-4B11-0A90-BA2723211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584" y="5585465"/>
            <a:ext cx="1516481" cy="151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81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/>
    </mc:Choice>
    <mc:Fallback>
      <p:transition advClick="0" advTm="9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8AB66347-C54E-6B44-8410-28BFF195C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9091" t="14793" b="7136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5BD5B2-8440-F26F-B090-7606E5F40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800" b="1"/>
              <a:t>2. LOS MISIONEROS PAÚLES EN ESPAÑA</a:t>
            </a:r>
          </a:p>
        </p:txBody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8817C0-1B31-30C8-C49D-1A2306417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184" y="5433065"/>
            <a:ext cx="1516481" cy="151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8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/>
    </mc:Choice>
    <mc:Fallback>
      <p:transition advClick="0" advTm="9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BD5B2-8440-F26F-B090-7606E5F40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tx1"/>
                </a:solidFill>
              </a:rPr>
              <a:t>2. LOS MISIONEROS PAÚLES EN ESPAÑA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B9BCAE-ABE9-F064-620A-7F1B17956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i="0" u="none" strike="noStrike">
                <a:solidFill>
                  <a:srgbClr val="000000"/>
                </a:solidFill>
                <a:effectLst/>
              </a:rPr>
              <a:t>2. Los Misioneros Paúles en España</a:t>
            </a:r>
            <a:endParaRPr lang="es-ES" b="0" i="0" u="none" strike="noStrike">
              <a:solidFill>
                <a:srgbClr val="000000"/>
              </a:solidFill>
              <a:effectLst/>
            </a:endParaRPr>
          </a:p>
          <a:p>
            <a:r>
              <a:rPr lang="es-ES" b="1" i="0" u="none" strike="noStrike">
                <a:solidFill>
                  <a:srgbClr val="000000"/>
                </a:solidFill>
                <a:effectLst/>
              </a:rPr>
              <a:t>Llegada y Primeras Casas</a:t>
            </a:r>
            <a:r>
              <a:rPr lang="es-ES" b="0" i="0" u="none" strike="noStrike">
                <a:solidFill>
                  <a:srgbClr val="000000"/>
                </a:solidFill>
                <a:effectLst/>
              </a:rPr>
              <a:t>:</a:t>
            </a:r>
          </a:p>
          <a:p>
            <a:pPr lvl="1"/>
            <a:r>
              <a:rPr lang="es-ES" b="0" i="0" u="none" strike="noStrike">
                <a:solidFill>
                  <a:srgbClr val="000000"/>
                </a:solidFill>
                <a:effectLst/>
              </a:rPr>
              <a:t>En julio de 1704, los primeros Misioneros Paúles llegaron a España: tres sacerdotes y dos hermanos, procedentes de Italia, desembarcando en el puerto de Mataró (Barcelona).​</a:t>
            </a:r>
          </a:p>
          <a:p>
            <a:pPr lvl="1"/>
            <a:r>
              <a:rPr lang="es-ES" b="0" i="0" u="none" strike="noStrike">
                <a:solidFill>
                  <a:srgbClr val="000000"/>
                </a:solidFill>
                <a:effectLst/>
              </a:rPr>
              <a:t>Actualmente, la Congregación en España está dividida en dos Provincias Canónicas: la Provincia de Zaragoza y la Provincia San Vicente de Paúl-España.​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4485F2B-5C79-94A7-0C01-2C1F336DB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184" y="5433065"/>
            <a:ext cx="1516481" cy="151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12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/>
    </mc:Choice>
    <mc:Fallback>
      <p:transition advClick="0" advTm="9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D2F469B1-8045-CB84-738A-DB97429F9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5BD5B2-8440-F26F-B090-7606E5F40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400" b="1"/>
              <a:t>3. MISIONES ACTUALES EN ESPAÑA</a:t>
            </a:r>
          </a:p>
        </p:txBody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AF4A09-B753-EE2E-2552-938824364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184" y="5433065"/>
            <a:ext cx="1516481" cy="151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01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/>
    </mc:Choice>
    <mc:Fallback>
      <p:transition advClick="0" advTm="9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BD5B2-8440-F26F-B090-7606E5F40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tx1"/>
                </a:solidFill>
              </a:rPr>
              <a:t>3. MISIONES ACTUALES EN ESPAÑA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B9BCAE-ABE9-F064-620A-7F1B17956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i="0" u="none" strike="noStrike">
                <a:solidFill>
                  <a:srgbClr val="000000"/>
                </a:solidFill>
                <a:effectLst/>
              </a:rPr>
              <a:t>3. Misiones Actuales en España</a:t>
            </a:r>
            <a:endParaRPr lang="es-ES" b="0" i="0" u="none" strike="noStrike">
              <a:solidFill>
                <a:srgbClr val="000000"/>
              </a:solidFill>
              <a:effectLst/>
            </a:endParaRPr>
          </a:p>
          <a:p>
            <a:r>
              <a:rPr lang="es-ES" b="1" i="0" u="none" strike="noStrike">
                <a:solidFill>
                  <a:srgbClr val="000000"/>
                </a:solidFill>
                <a:effectLst/>
              </a:rPr>
              <a:t>Áreas de Actuación</a:t>
            </a:r>
            <a:r>
              <a:rPr lang="es-ES" b="0" i="0" u="none" strike="noStrike">
                <a:solidFill>
                  <a:srgbClr val="000000"/>
                </a:solidFill>
                <a:effectLst/>
              </a:rPr>
              <a:t>:</a:t>
            </a:r>
          </a:p>
          <a:p>
            <a:pPr lvl="1"/>
            <a:r>
              <a:rPr lang="es-ES" b="0" i="0" u="none" strike="noStrike">
                <a:solidFill>
                  <a:srgbClr val="000000"/>
                </a:solidFill>
                <a:effectLst/>
              </a:rPr>
              <a:t>Pastoral parroquial.​</a:t>
            </a:r>
          </a:p>
          <a:p>
            <a:pPr lvl="1"/>
            <a:r>
              <a:rPr lang="es-ES" b="0" i="0" u="none" strike="noStrike">
                <a:solidFill>
                  <a:srgbClr val="000000"/>
                </a:solidFill>
                <a:effectLst/>
              </a:rPr>
              <a:t>Obras sociales.​</a:t>
            </a:r>
          </a:p>
          <a:p>
            <a:pPr lvl="1"/>
            <a:r>
              <a:rPr lang="es-ES" b="0" i="0" u="none" strike="noStrike">
                <a:solidFill>
                  <a:srgbClr val="000000"/>
                </a:solidFill>
                <a:effectLst/>
              </a:rPr>
              <a:t>Misiones populares renovadas.​</a:t>
            </a:r>
          </a:p>
          <a:p>
            <a:pPr lvl="1"/>
            <a:r>
              <a:rPr lang="es-ES" b="0" i="0" u="none" strike="noStrike">
                <a:solidFill>
                  <a:srgbClr val="000000"/>
                </a:solidFill>
                <a:effectLst/>
              </a:rPr>
              <a:t>Evangelización internacional.​</a:t>
            </a:r>
          </a:p>
          <a:p>
            <a:pPr lvl="1"/>
            <a:r>
              <a:rPr lang="es-ES" b="0" i="0" u="none" strike="noStrike">
                <a:solidFill>
                  <a:srgbClr val="000000"/>
                </a:solidFill>
                <a:effectLst/>
              </a:rPr>
              <a:t>Acompañamiento a grupos laicales vicencianos.​</a:t>
            </a:r>
          </a:p>
          <a:p>
            <a:pPr lvl="1"/>
            <a:r>
              <a:rPr lang="es-ES" b="0" i="0" u="none" strike="noStrike">
                <a:solidFill>
                  <a:srgbClr val="000000"/>
                </a:solidFill>
                <a:effectLst/>
              </a:rPr>
              <a:t>Enseñanza y colaboración con las Hijas de la Caridad.​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F5084FF-1AEA-5631-F342-3A41B315B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184" y="5433065"/>
            <a:ext cx="1516481" cy="151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6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/>
    </mc:Choice>
    <mc:Fallback>
      <p:transition advClick="0" advTm="9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288EC946-3D7A-334E-8AF1-5A73441A2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8617" t="25345" r="-1" b="2511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5BD5B2-8440-F26F-B090-7606E5F40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800" b="1"/>
              <a:t>4. LOS MISIONEROS PAÚLES EN BARAKALDO</a:t>
            </a:r>
          </a:p>
        </p:txBody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AA3341C-12F6-2985-D0BB-C0DFA5C31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184" y="5433065"/>
            <a:ext cx="1516481" cy="151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79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/>
    </mc:Choice>
    <mc:Fallback>
      <p:transition advClick="0" advTm="9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BD5B2-8440-F26F-B090-7606E5F40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tx1"/>
                </a:solidFill>
              </a:rPr>
              <a:t>4. LOS MISIONEROS PAÚLES EN </a:t>
            </a:r>
            <a:r>
              <a:rPr lang="es-ES" b="1" dirty="0" err="1">
                <a:solidFill>
                  <a:schemeClr val="tx1"/>
                </a:solidFill>
              </a:rPr>
              <a:t>BARAKALDO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B9BCAE-ABE9-F064-620A-7F1B17956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i="0" u="none" strike="noStrike">
                <a:solidFill>
                  <a:srgbClr val="000000"/>
                </a:solidFill>
                <a:effectLst/>
              </a:rPr>
              <a:t>4. Los Misioneros Paúles en Barakaldo</a:t>
            </a:r>
            <a:endParaRPr lang="es-ES" b="0" i="0" u="none" strike="noStrike">
              <a:solidFill>
                <a:srgbClr val="000000"/>
              </a:solidFill>
              <a:effectLst/>
            </a:endParaRPr>
          </a:p>
          <a:p>
            <a:r>
              <a:rPr lang="es-ES" b="1" i="0" u="none" strike="noStrike">
                <a:solidFill>
                  <a:srgbClr val="000000"/>
                </a:solidFill>
                <a:effectLst/>
              </a:rPr>
              <a:t>Llegada y Primeras Actividades</a:t>
            </a:r>
            <a:r>
              <a:rPr lang="es-ES" b="0" i="0" u="none" strike="noStrike">
                <a:solidFill>
                  <a:srgbClr val="000000"/>
                </a:solidFill>
                <a:effectLst/>
              </a:rPr>
              <a:t>:</a:t>
            </a:r>
          </a:p>
          <a:p>
            <a:pPr lvl="1"/>
            <a:r>
              <a:rPr lang="es-ES" b="0" i="0" u="none" strike="noStrike">
                <a:solidFill>
                  <a:srgbClr val="000000"/>
                </a:solidFill>
                <a:effectLst/>
              </a:rPr>
              <a:t>La presencia de los Misioneros Paúles en Barakaldo se remonta a 1925, cuando, a petición de D. Eduardo Merello, gerente de Altos Hornos de Vizcaya, se hicieron cargo de la atención como capellanes de la Sociedad. ​</a:t>
            </a:r>
          </a:p>
          <a:p>
            <a:pPr lvl="1"/>
            <a:r>
              <a:rPr lang="es-ES" b="0" i="0" u="none" strike="noStrike">
                <a:solidFill>
                  <a:srgbClr val="000000"/>
                </a:solidFill>
                <a:effectLst/>
              </a:rPr>
              <a:t>Inicialmente, establecieron su residencia en la calle Matadero y posteriormente en la Travesía de Ramón y Cajal, atendiendo la Capilla del Carmen y otras responsabilidades pastorales. ​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9CDE9E-3B93-06F1-DCB5-42C32AA4C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184" y="5433065"/>
            <a:ext cx="1516481" cy="151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07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/>
    </mc:Choice>
    <mc:Fallback>
      <p:transition advClick="0" advTm="9000"/>
    </mc:Fallback>
  </mc:AlternateContent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529</Words>
  <Application>Microsoft Office PowerPoint</Application>
  <PresentationFormat>Panorámica</PresentationFormat>
  <Paragraphs>41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Faceta</vt:lpstr>
      <vt:lpstr>LOS MISIONEROS PAÚLES EN BARAKALDO 100 AÑOS</vt:lpstr>
      <vt:lpstr>1. HISTORIA DE LA CONGREGACIÓN DE LA MISIÓN</vt:lpstr>
      <vt:lpstr>1. HISTORIA DE LA CONGREGACIÓN DE LA MISIÓN</vt:lpstr>
      <vt:lpstr>2. LOS MISIONEROS PAÚLES EN ESPAÑA</vt:lpstr>
      <vt:lpstr>2. LOS MISIONEROS PAÚLES EN ESPAÑA</vt:lpstr>
      <vt:lpstr>3. MISIONES ACTUALES EN ESPAÑA</vt:lpstr>
      <vt:lpstr>3. MISIONES ACTUALES EN ESPAÑA</vt:lpstr>
      <vt:lpstr>4. LOS MISIONEROS PAÚLES EN BARAKALDO</vt:lpstr>
      <vt:lpstr>4. LOS MISIONEROS PAÚLES EN BARAKALDO</vt:lpstr>
      <vt:lpstr>5. COLEGIO DE SAN VICENTE DE PAÚL DE BARAKALDO</vt:lpstr>
      <vt:lpstr>5. COLEGIO DE SAN VICENTE DE PAÚL DE BARAKALDO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MISIONEROS PAÚLES EN BARAKALDO 100 AÑOS</dc:title>
  <dc:creator>Micaela Lujan Capdevila Villar</dc:creator>
  <cp:lastModifiedBy>MIGUEL ANGEL OLABUENAGA ORNES</cp:lastModifiedBy>
  <cp:revision>5</cp:revision>
  <dcterms:created xsi:type="dcterms:W3CDTF">2025-04-08T17:01:02Z</dcterms:created>
  <dcterms:modified xsi:type="dcterms:W3CDTF">2025-05-04T15:25:44Z</dcterms:modified>
</cp:coreProperties>
</file>